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4" r:id="rId2"/>
    <p:sldId id="278" r:id="rId3"/>
    <p:sldId id="292" r:id="rId4"/>
    <p:sldId id="296" r:id="rId5"/>
    <p:sldId id="293" r:id="rId6"/>
    <p:sldId id="298" r:id="rId7"/>
    <p:sldId id="299" r:id="rId8"/>
    <p:sldId id="302" r:id="rId9"/>
    <p:sldId id="300" r:id="rId10"/>
    <p:sldId id="301" r:id="rId11"/>
    <p:sldId id="294" r:id="rId12"/>
    <p:sldId id="304" r:id="rId13"/>
    <p:sldId id="295" r:id="rId14"/>
    <p:sldId id="303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E9331B"/>
    <a:srgbClr val="99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 snapToGrid="0" snapToObjects="1">
      <p:cViewPr>
        <p:scale>
          <a:sx n="80" d="100"/>
          <a:sy n="80" d="100"/>
        </p:scale>
        <p:origin x="-108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0AA34-5D55-44BF-A58D-8A9E5750369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7468A-DBD6-4E80-B78B-21B978C006EA}" type="pres">
      <dgm:prSet presAssocID="{1CC0AA34-5D55-44BF-A58D-8A9E5750369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41AEC-629A-4581-B949-71F9283608A6}" type="presOf" srcId="{1CC0AA34-5D55-44BF-A58D-8A9E5750369A}" destId="{2F27468A-DBD6-4E80-B78B-21B978C006E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382FC0-B531-4159-89F0-1750D75E108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9AF9B-8CEF-4479-BB2D-85794EF53E61}">
      <dgm:prSet phldrT="[Text]"/>
      <dgm:spPr/>
      <dgm:t>
        <a:bodyPr/>
        <a:lstStyle/>
        <a:p>
          <a:r>
            <a:rPr lang="en-US" b="1" dirty="0" err="1" smtClean="0"/>
            <a:t>Caracuda</a:t>
          </a:r>
          <a:r>
            <a:rPr lang="en-US" dirty="0" smtClean="0"/>
            <a:t> </a:t>
          </a:r>
          <a:r>
            <a:rPr lang="en-US" dirty="0" err="1" smtClean="0"/>
            <a:t>Ferentari</a:t>
          </a:r>
          <a:endParaRPr lang="en-US" dirty="0"/>
        </a:p>
      </dgm:t>
    </dgm:pt>
    <dgm:pt modelId="{AC4B1A7E-DDEF-4F97-813C-76711EBCBD5A}" type="parTrans" cxnId="{F1F68329-9BFE-4067-99A4-F64CD4BA281D}">
      <dgm:prSet/>
      <dgm:spPr/>
      <dgm:t>
        <a:bodyPr/>
        <a:lstStyle/>
        <a:p>
          <a:endParaRPr lang="en-US"/>
        </a:p>
      </dgm:t>
    </dgm:pt>
    <dgm:pt modelId="{6B4D1C3E-D12B-4106-A443-2E0326A38BDE}" type="sibTrans" cxnId="{F1F68329-9BFE-4067-99A4-F64CD4BA281D}">
      <dgm:prSet/>
      <dgm:spPr/>
      <dgm:t>
        <a:bodyPr/>
        <a:lstStyle/>
        <a:p>
          <a:endParaRPr lang="en-US"/>
        </a:p>
      </dgm:t>
    </dgm:pt>
    <dgm:pt modelId="{98528341-2F43-4C80-8E23-781E9C0629D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/>
            <a:t>Outreach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err="1" smtClean="0"/>
            <a:t>Unitatea</a:t>
          </a:r>
          <a:r>
            <a:rPr lang="en-US" dirty="0" smtClean="0"/>
            <a:t> </a:t>
          </a:r>
          <a:r>
            <a:rPr lang="en-US" dirty="0" err="1" smtClean="0"/>
            <a:t>mobil</a:t>
          </a:r>
          <a:r>
            <a:rPr lang="ro-RO" dirty="0" smtClean="0"/>
            <a:t>ă</a:t>
          </a:r>
          <a:endParaRPr lang="en-US" dirty="0"/>
        </a:p>
      </dgm:t>
    </dgm:pt>
    <dgm:pt modelId="{77B2E4FA-7865-4878-AD01-6F291E9A9F66}" type="parTrans" cxnId="{7E72134A-F296-45DC-BA07-62F2DE7612FB}">
      <dgm:prSet/>
      <dgm:spPr/>
      <dgm:t>
        <a:bodyPr/>
        <a:lstStyle/>
        <a:p>
          <a:endParaRPr lang="en-US"/>
        </a:p>
      </dgm:t>
    </dgm:pt>
    <dgm:pt modelId="{731E328C-D583-4997-B606-D9C15337DA3C}" type="sibTrans" cxnId="{7E72134A-F296-45DC-BA07-62F2DE7612FB}">
      <dgm:prSet/>
      <dgm:spPr/>
      <dgm:t>
        <a:bodyPr/>
        <a:lstStyle/>
        <a:p>
          <a:endParaRPr lang="en-US"/>
        </a:p>
      </dgm:t>
    </dgm:pt>
    <dgm:pt modelId="{A6CDBE70-8BEF-498C-ACBC-DEFBD10DA106}">
      <dgm:prSet phldrT="[Text]"/>
      <dgm:spPr/>
      <dgm:t>
        <a:bodyPr/>
        <a:lstStyle/>
        <a:p>
          <a:r>
            <a:rPr lang="en-US" b="1" dirty="0" smtClean="0"/>
            <a:t>GORE</a:t>
          </a:r>
          <a:r>
            <a:rPr lang="en-US" dirty="0" smtClean="0"/>
            <a:t> – </a:t>
          </a:r>
          <a:r>
            <a:rPr lang="en-US" dirty="0" err="1" smtClean="0"/>
            <a:t>Centrul</a:t>
          </a:r>
          <a:r>
            <a:rPr lang="en-US" dirty="0" smtClean="0"/>
            <a:t> V.</a:t>
          </a:r>
          <a:r>
            <a:rPr lang="ro-RO" dirty="0" smtClean="0"/>
            <a:t> </a:t>
          </a:r>
          <a:r>
            <a:rPr lang="en-US" dirty="0" smtClean="0"/>
            <a:t>Babe</a:t>
          </a:r>
          <a:r>
            <a:rPr lang="ro-RO" dirty="0" smtClean="0"/>
            <a:t>ș</a:t>
          </a:r>
          <a:endParaRPr lang="en-US" dirty="0"/>
        </a:p>
      </dgm:t>
    </dgm:pt>
    <dgm:pt modelId="{DB7F3B5C-2F81-4BE9-B619-69073BE2EF35}" type="parTrans" cxnId="{6B89F2A2-F0C0-49DE-8344-B7D55E3F0164}">
      <dgm:prSet/>
      <dgm:spPr/>
      <dgm:t>
        <a:bodyPr/>
        <a:lstStyle/>
        <a:p>
          <a:endParaRPr lang="en-US"/>
        </a:p>
      </dgm:t>
    </dgm:pt>
    <dgm:pt modelId="{D001A69A-0B6E-4E5F-9B83-AB1E4DD99DE2}" type="sibTrans" cxnId="{6B89F2A2-F0C0-49DE-8344-B7D55E3F0164}">
      <dgm:prSet/>
      <dgm:spPr/>
      <dgm:t>
        <a:bodyPr/>
        <a:lstStyle/>
        <a:p>
          <a:endParaRPr lang="en-US"/>
        </a:p>
      </dgm:t>
    </dgm:pt>
    <dgm:pt modelId="{EF694F28-5C0A-43DE-BE12-A66FB8CF8552}">
      <dgm:prSet phldrT="[Text]"/>
      <dgm:spPr/>
      <dgm:t>
        <a:bodyPr/>
        <a:lstStyle/>
        <a:p>
          <a:r>
            <a:rPr lang="en-US" b="1" dirty="0" smtClean="0"/>
            <a:t>OBOR</a:t>
          </a:r>
          <a:r>
            <a:rPr lang="en-US" dirty="0" smtClean="0"/>
            <a:t> – </a:t>
          </a:r>
          <a:r>
            <a:rPr lang="ro-RO" dirty="0" smtClean="0"/>
            <a:t>C</a:t>
          </a:r>
          <a:r>
            <a:rPr lang="en-US" dirty="0" err="1" smtClean="0"/>
            <a:t>entru</a:t>
          </a:r>
          <a:r>
            <a:rPr lang="en-US" dirty="0" smtClean="0"/>
            <a:t> de </a:t>
          </a:r>
          <a:r>
            <a:rPr lang="en-US" dirty="0" err="1" smtClean="0"/>
            <a:t>zi</a:t>
          </a:r>
          <a:r>
            <a:rPr lang="en-US" dirty="0" smtClean="0"/>
            <a:t> p</a:t>
          </a:r>
          <a:r>
            <a:rPr lang="ro-RO" dirty="0" smtClean="0"/>
            <a:t>entru</a:t>
          </a:r>
          <a:r>
            <a:rPr lang="en-US" dirty="0" smtClean="0"/>
            <a:t> </a:t>
          </a:r>
          <a:r>
            <a:rPr lang="en-US" dirty="0" err="1" smtClean="0"/>
            <a:t>copii</a:t>
          </a:r>
          <a:endParaRPr lang="en-US" dirty="0"/>
        </a:p>
      </dgm:t>
    </dgm:pt>
    <dgm:pt modelId="{11C69812-C4B9-40F5-9E59-011D5C3E9500}" type="parTrans" cxnId="{F0784F99-90DF-405C-BD52-09EE18FB8B32}">
      <dgm:prSet/>
      <dgm:spPr/>
      <dgm:t>
        <a:bodyPr/>
        <a:lstStyle/>
        <a:p>
          <a:endParaRPr lang="en-US"/>
        </a:p>
      </dgm:t>
    </dgm:pt>
    <dgm:pt modelId="{0D4FE713-139E-4564-8404-EF493D97868D}" type="sibTrans" cxnId="{F0784F99-90DF-405C-BD52-09EE18FB8B32}">
      <dgm:prSet/>
      <dgm:spPr/>
      <dgm:t>
        <a:bodyPr/>
        <a:lstStyle/>
        <a:p>
          <a:endParaRPr lang="en-US"/>
        </a:p>
      </dgm:t>
    </dgm:pt>
    <dgm:pt modelId="{42B579E2-A2F1-4843-BEAC-5449908B4EB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Advocacy</a:t>
          </a:r>
          <a:r>
            <a:rPr lang="en-US" dirty="0" smtClean="0"/>
            <a:t> - CCD</a:t>
          </a:r>
          <a:endParaRPr lang="en-US" dirty="0"/>
        </a:p>
      </dgm:t>
    </dgm:pt>
    <dgm:pt modelId="{2DE0C245-91C0-4461-AA20-A4415DFAD520}" type="parTrans" cxnId="{286E4CCD-05D9-42BE-84BA-DA1C5E2B7BF2}">
      <dgm:prSet/>
      <dgm:spPr/>
      <dgm:t>
        <a:bodyPr/>
        <a:lstStyle/>
        <a:p>
          <a:endParaRPr lang="en-US"/>
        </a:p>
      </dgm:t>
    </dgm:pt>
    <dgm:pt modelId="{EE5C17A3-F2A0-46F9-952A-4A1EB9BDC022}" type="sibTrans" cxnId="{286E4CCD-05D9-42BE-84BA-DA1C5E2B7BF2}">
      <dgm:prSet/>
      <dgm:spPr/>
      <dgm:t>
        <a:bodyPr/>
        <a:lstStyle/>
        <a:p>
          <a:endParaRPr lang="en-US"/>
        </a:p>
      </dgm:t>
    </dgm:pt>
    <dgm:pt modelId="{1890682B-BA40-4DC1-B13F-C6D868819A97}" type="pres">
      <dgm:prSet presAssocID="{C6382FC0-B531-4159-89F0-1750D75E10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B20B4-B040-40E6-9506-47B307EC7A02}" type="pres">
      <dgm:prSet presAssocID="{53F9AF9B-8CEF-4479-BB2D-85794EF53E61}" presName="node" presStyleLbl="node1" presStyleIdx="0" presStyleCnt="5" custScaleX="115310" custScaleY="153174" custRadScaleRad="104575" custRadScaleInc="-18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922ED-3101-4B94-A798-BB0C851B6917}" type="pres">
      <dgm:prSet presAssocID="{53F9AF9B-8CEF-4479-BB2D-85794EF53E61}" presName="spNode" presStyleCnt="0"/>
      <dgm:spPr/>
    </dgm:pt>
    <dgm:pt modelId="{A93C2234-1626-473C-87B5-CEE175116D28}" type="pres">
      <dgm:prSet presAssocID="{6B4D1C3E-D12B-4106-A443-2E0326A38BD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85FB232-834B-4C89-B46C-03A2BF6860A4}" type="pres">
      <dgm:prSet presAssocID="{98528341-2F43-4C80-8E23-781E9C0629D9}" presName="node" presStyleLbl="node1" presStyleIdx="1" presStyleCnt="5" custScaleX="116809" custScaleY="156843" custRadScaleRad="105154" custRadScaleInc="3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CF384-50A9-491E-B928-DBD9DB728D94}" type="pres">
      <dgm:prSet presAssocID="{98528341-2F43-4C80-8E23-781E9C0629D9}" presName="spNode" presStyleCnt="0"/>
      <dgm:spPr/>
    </dgm:pt>
    <dgm:pt modelId="{E20BD49F-1B17-440A-84C2-CC7FCE4246BD}" type="pres">
      <dgm:prSet presAssocID="{731E328C-D583-4997-B606-D9C15337DA3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CD3A8A7-58F0-421F-B771-5B091419D8E1}" type="pres">
      <dgm:prSet presAssocID="{A6CDBE70-8BEF-498C-ACBC-DEFBD10DA106}" presName="node" presStyleLbl="node1" presStyleIdx="2" presStyleCnt="5" custScaleX="122475" custScaleY="163316" custRadScaleRad="107356" custRadScaleInc="-21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E7C49-B7FE-4E98-BAC0-AEEE74D2A5F6}" type="pres">
      <dgm:prSet presAssocID="{A6CDBE70-8BEF-498C-ACBC-DEFBD10DA106}" presName="spNode" presStyleCnt="0"/>
      <dgm:spPr/>
    </dgm:pt>
    <dgm:pt modelId="{BC55D0DC-289F-476C-8387-3B4223FB082E}" type="pres">
      <dgm:prSet presAssocID="{D001A69A-0B6E-4E5F-9B83-AB1E4DD99DE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683D06C-EC0D-469F-A864-65DFF7BA2A5E}" type="pres">
      <dgm:prSet presAssocID="{EF694F28-5C0A-43DE-BE12-A66FB8CF8552}" presName="node" presStyleLbl="node1" presStyleIdx="3" presStyleCnt="5" custAng="0" custScaleX="117008" custScaleY="172611" custRadScaleRad="107933" custRadScaleInc="36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446B5-3CFF-4E25-9D23-1C65D2629AE4}" type="pres">
      <dgm:prSet presAssocID="{EF694F28-5C0A-43DE-BE12-A66FB8CF8552}" presName="spNode" presStyleCnt="0"/>
      <dgm:spPr/>
    </dgm:pt>
    <dgm:pt modelId="{5E6914A6-2B8E-4172-9C89-FD486256D5BC}" type="pres">
      <dgm:prSet presAssocID="{0D4FE713-139E-4564-8404-EF493D97868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AEBF696-6E39-473D-A70E-12B226385E6E}" type="pres">
      <dgm:prSet presAssocID="{42B579E2-A2F1-4843-BEAC-5449908B4EB1}" presName="node" presStyleLbl="node1" presStyleIdx="4" presStyleCnt="5" custScaleX="129100" custScaleY="145624" custRadScaleRad="108823" custRadScaleInc="-20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5D7DF-05B3-4E9F-9793-C0C0E330D1AE}" type="pres">
      <dgm:prSet presAssocID="{42B579E2-A2F1-4843-BEAC-5449908B4EB1}" presName="spNode" presStyleCnt="0"/>
      <dgm:spPr/>
    </dgm:pt>
    <dgm:pt modelId="{7BDBE268-726B-4A65-A928-7D090B9A858C}" type="pres">
      <dgm:prSet presAssocID="{EE5C17A3-F2A0-46F9-952A-4A1EB9BDC02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1F68329-9BFE-4067-99A4-F64CD4BA281D}" srcId="{C6382FC0-B531-4159-89F0-1750D75E108F}" destId="{53F9AF9B-8CEF-4479-BB2D-85794EF53E61}" srcOrd="0" destOrd="0" parTransId="{AC4B1A7E-DDEF-4F97-813C-76711EBCBD5A}" sibTransId="{6B4D1C3E-D12B-4106-A443-2E0326A38BDE}"/>
    <dgm:cxn modelId="{E67DEE39-5E71-47F8-9602-E28D804A4A71}" type="presOf" srcId="{53F9AF9B-8CEF-4479-BB2D-85794EF53E61}" destId="{DC9B20B4-B040-40E6-9506-47B307EC7A02}" srcOrd="0" destOrd="0" presId="urn:microsoft.com/office/officeart/2005/8/layout/cycle6"/>
    <dgm:cxn modelId="{895DB0A8-B6AA-4D1E-AB5F-4608C4ACF37C}" type="presOf" srcId="{6B4D1C3E-D12B-4106-A443-2E0326A38BDE}" destId="{A93C2234-1626-473C-87B5-CEE175116D28}" srcOrd="0" destOrd="0" presId="urn:microsoft.com/office/officeart/2005/8/layout/cycle6"/>
    <dgm:cxn modelId="{F0784F99-90DF-405C-BD52-09EE18FB8B32}" srcId="{C6382FC0-B531-4159-89F0-1750D75E108F}" destId="{EF694F28-5C0A-43DE-BE12-A66FB8CF8552}" srcOrd="3" destOrd="0" parTransId="{11C69812-C4B9-40F5-9E59-011D5C3E9500}" sibTransId="{0D4FE713-139E-4564-8404-EF493D97868D}"/>
    <dgm:cxn modelId="{85BDC8C1-5076-45D6-A3E2-BF75216A52C0}" type="presOf" srcId="{42B579E2-A2F1-4843-BEAC-5449908B4EB1}" destId="{BAEBF696-6E39-473D-A70E-12B226385E6E}" srcOrd="0" destOrd="0" presId="urn:microsoft.com/office/officeart/2005/8/layout/cycle6"/>
    <dgm:cxn modelId="{33A231E0-1F74-4CFD-B9E3-4FB24D7894D6}" type="presOf" srcId="{EF694F28-5C0A-43DE-BE12-A66FB8CF8552}" destId="{7683D06C-EC0D-469F-A864-65DFF7BA2A5E}" srcOrd="0" destOrd="0" presId="urn:microsoft.com/office/officeart/2005/8/layout/cycle6"/>
    <dgm:cxn modelId="{286E4CCD-05D9-42BE-84BA-DA1C5E2B7BF2}" srcId="{C6382FC0-B531-4159-89F0-1750D75E108F}" destId="{42B579E2-A2F1-4843-BEAC-5449908B4EB1}" srcOrd="4" destOrd="0" parTransId="{2DE0C245-91C0-4461-AA20-A4415DFAD520}" sibTransId="{EE5C17A3-F2A0-46F9-952A-4A1EB9BDC022}"/>
    <dgm:cxn modelId="{808392DD-1CA2-484D-8384-F6AC59AE0B5C}" type="presOf" srcId="{A6CDBE70-8BEF-498C-ACBC-DEFBD10DA106}" destId="{6CD3A8A7-58F0-421F-B771-5B091419D8E1}" srcOrd="0" destOrd="0" presId="urn:microsoft.com/office/officeart/2005/8/layout/cycle6"/>
    <dgm:cxn modelId="{5E417427-D443-4FA4-9B22-43B8B6E0AB91}" type="presOf" srcId="{C6382FC0-B531-4159-89F0-1750D75E108F}" destId="{1890682B-BA40-4DC1-B13F-C6D868819A97}" srcOrd="0" destOrd="0" presId="urn:microsoft.com/office/officeart/2005/8/layout/cycle6"/>
    <dgm:cxn modelId="{BA30AD71-8426-4477-8AAF-C1B3CD66B6CC}" type="presOf" srcId="{731E328C-D583-4997-B606-D9C15337DA3C}" destId="{E20BD49F-1B17-440A-84C2-CC7FCE4246BD}" srcOrd="0" destOrd="0" presId="urn:microsoft.com/office/officeart/2005/8/layout/cycle6"/>
    <dgm:cxn modelId="{7E72134A-F296-45DC-BA07-62F2DE7612FB}" srcId="{C6382FC0-B531-4159-89F0-1750D75E108F}" destId="{98528341-2F43-4C80-8E23-781E9C0629D9}" srcOrd="1" destOrd="0" parTransId="{77B2E4FA-7865-4878-AD01-6F291E9A9F66}" sibTransId="{731E328C-D583-4997-B606-D9C15337DA3C}"/>
    <dgm:cxn modelId="{F927EBAB-5ADB-45DB-93AE-FA94E5841459}" type="presOf" srcId="{D001A69A-0B6E-4E5F-9B83-AB1E4DD99DE2}" destId="{BC55D0DC-289F-476C-8387-3B4223FB082E}" srcOrd="0" destOrd="0" presId="urn:microsoft.com/office/officeart/2005/8/layout/cycle6"/>
    <dgm:cxn modelId="{6B89F2A2-F0C0-49DE-8344-B7D55E3F0164}" srcId="{C6382FC0-B531-4159-89F0-1750D75E108F}" destId="{A6CDBE70-8BEF-498C-ACBC-DEFBD10DA106}" srcOrd="2" destOrd="0" parTransId="{DB7F3B5C-2F81-4BE9-B619-69073BE2EF35}" sibTransId="{D001A69A-0B6E-4E5F-9B83-AB1E4DD99DE2}"/>
    <dgm:cxn modelId="{4A94F892-D11C-482F-9E09-86D66E3770B0}" type="presOf" srcId="{98528341-2F43-4C80-8E23-781E9C0629D9}" destId="{285FB232-834B-4C89-B46C-03A2BF6860A4}" srcOrd="0" destOrd="0" presId="urn:microsoft.com/office/officeart/2005/8/layout/cycle6"/>
    <dgm:cxn modelId="{B1FC8A69-D676-4D3A-B3C0-4897316E4FA9}" type="presOf" srcId="{EE5C17A3-F2A0-46F9-952A-4A1EB9BDC022}" destId="{7BDBE268-726B-4A65-A928-7D090B9A858C}" srcOrd="0" destOrd="0" presId="urn:microsoft.com/office/officeart/2005/8/layout/cycle6"/>
    <dgm:cxn modelId="{7A2FDDC6-AD1F-42A9-9706-DAAEBCBAE8A4}" type="presOf" srcId="{0D4FE713-139E-4564-8404-EF493D97868D}" destId="{5E6914A6-2B8E-4172-9C89-FD486256D5BC}" srcOrd="0" destOrd="0" presId="urn:microsoft.com/office/officeart/2005/8/layout/cycle6"/>
    <dgm:cxn modelId="{49E5AEC1-9002-4AD1-A069-01238A8A045D}" type="presParOf" srcId="{1890682B-BA40-4DC1-B13F-C6D868819A97}" destId="{DC9B20B4-B040-40E6-9506-47B307EC7A02}" srcOrd="0" destOrd="0" presId="urn:microsoft.com/office/officeart/2005/8/layout/cycle6"/>
    <dgm:cxn modelId="{2878711A-3968-44A2-91A7-7A801EFBD101}" type="presParOf" srcId="{1890682B-BA40-4DC1-B13F-C6D868819A97}" destId="{DB5922ED-3101-4B94-A798-BB0C851B6917}" srcOrd="1" destOrd="0" presId="urn:microsoft.com/office/officeart/2005/8/layout/cycle6"/>
    <dgm:cxn modelId="{517A3A75-9D65-4B16-98BE-8F39016BFA98}" type="presParOf" srcId="{1890682B-BA40-4DC1-B13F-C6D868819A97}" destId="{A93C2234-1626-473C-87B5-CEE175116D28}" srcOrd="2" destOrd="0" presId="urn:microsoft.com/office/officeart/2005/8/layout/cycle6"/>
    <dgm:cxn modelId="{E2704FD9-F0DA-4B1B-AEEB-B8D6BC41AF3E}" type="presParOf" srcId="{1890682B-BA40-4DC1-B13F-C6D868819A97}" destId="{285FB232-834B-4C89-B46C-03A2BF6860A4}" srcOrd="3" destOrd="0" presId="urn:microsoft.com/office/officeart/2005/8/layout/cycle6"/>
    <dgm:cxn modelId="{5C2F6E1B-A063-4B6D-BD98-59ABC130F49B}" type="presParOf" srcId="{1890682B-BA40-4DC1-B13F-C6D868819A97}" destId="{F7FCF384-50A9-491E-B928-DBD9DB728D94}" srcOrd="4" destOrd="0" presId="urn:microsoft.com/office/officeart/2005/8/layout/cycle6"/>
    <dgm:cxn modelId="{67272F70-8972-4DCA-B417-0DCBF86556DD}" type="presParOf" srcId="{1890682B-BA40-4DC1-B13F-C6D868819A97}" destId="{E20BD49F-1B17-440A-84C2-CC7FCE4246BD}" srcOrd="5" destOrd="0" presId="urn:microsoft.com/office/officeart/2005/8/layout/cycle6"/>
    <dgm:cxn modelId="{4246198C-70D3-4CE7-B4AC-720A169BA5E0}" type="presParOf" srcId="{1890682B-BA40-4DC1-B13F-C6D868819A97}" destId="{6CD3A8A7-58F0-421F-B771-5B091419D8E1}" srcOrd="6" destOrd="0" presId="urn:microsoft.com/office/officeart/2005/8/layout/cycle6"/>
    <dgm:cxn modelId="{D01F0355-E41C-4B61-9D66-BDF78299A942}" type="presParOf" srcId="{1890682B-BA40-4DC1-B13F-C6D868819A97}" destId="{236E7C49-B7FE-4E98-BAC0-AEEE74D2A5F6}" srcOrd="7" destOrd="0" presId="urn:microsoft.com/office/officeart/2005/8/layout/cycle6"/>
    <dgm:cxn modelId="{178B327A-3B0F-4331-B1D6-4F305B088380}" type="presParOf" srcId="{1890682B-BA40-4DC1-B13F-C6D868819A97}" destId="{BC55D0DC-289F-476C-8387-3B4223FB082E}" srcOrd="8" destOrd="0" presId="urn:microsoft.com/office/officeart/2005/8/layout/cycle6"/>
    <dgm:cxn modelId="{2BF32CAC-B1A5-4E68-B3E4-17129E0C302A}" type="presParOf" srcId="{1890682B-BA40-4DC1-B13F-C6D868819A97}" destId="{7683D06C-EC0D-469F-A864-65DFF7BA2A5E}" srcOrd="9" destOrd="0" presId="urn:microsoft.com/office/officeart/2005/8/layout/cycle6"/>
    <dgm:cxn modelId="{B56323A2-8F1D-412C-944C-8A0D5BFF6E45}" type="presParOf" srcId="{1890682B-BA40-4DC1-B13F-C6D868819A97}" destId="{B20446B5-3CFF-4E25-9D23-1C65D2629AE4}" srcOrd="10" destOrd="0" presId="urn:microsoft.com/office/officeart/2005/8/layout/cycle6"/>
    <dgm:cxn modelId="{EB2C22D4-A75A-4E6C-BE97-6C258F4453FF}" type="presParOf" srcId="{1890682B-BA40-4DC1-B13F-C6D868819A97}" destId="{5E6914A6-2B8E-4172-9C89-FD486256D5BC}" srcOrd="11" destOrd="0" presId="urn:microsoft.com/office/officeart/2005/8/layout/cycle6"/>
    <dgm:cxn modelId="{4DCF2309-6183-4EF2-9096-37F91055A552}" type="presParOf" srcId="{1890682B-BA40-4DC1-B13F-C6D868819A97}" destId="{BAEBF696-6E39-473D-A70E-12B226385E6E}" srcOrd="12" destOrd="0" presId="urn:microsoft.com/office/officeart/2005/8/layout/cycle6"/>
    <dgm:cxn modelId="{AC836318-5BEF-4D6F-9872-B5287F541CDE}" type="presParOf" srcId="{1890682B-BA40-4DC1-B13F-C6D868819A97}" destId="{0E05D7DF-05B3-4E9F-9793-C0C0E330D1AE}" srcOrd="13" destOrd="0" presId="urn:microsoft.com/office/officeart/2005/8/layout/cycle6"/>
    <dgm:cxn modelId="{6B161606-6FC1-47EE-B2A0-6DAF74E06070}" type="presParOf" srcId="{1890682B-BA40-4DC1-B13F-C6D868819A97}" destId="{7BDBE268-726B-4A65-A928-7D090B9A85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B20B4-B040-40E6-9506-47B307EC7A02}">
      <dsp:nvSpPr>
        <dsp:cNvPr id="0" name=""/>
        <dsp:cNvSpPr/>
      </dsp:nvSpPr>
      <dsp:spPr>
        <a:xfrm>
          <a:off x="2277987" y="-267727"/>
          <a:ext cx="1700457" cy="1468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Caracuda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Ferentari</a:t>
          </a:r>
          <a:endParaRPr lang="en-US" sz="2300" kern="1200" dirty="0"/>
        </a:p>
      </dsp:txBody>
      <dsp:txXfrm>
        <a:off x="2277987" y="-267727"/>
        <a:ext cx="1700457" cy="1468240"/>
      </dsp:txXfrm>
    </dsp:sp>
    <dsp:sp modelId="{A93C2234-1626-473C-87B5-CEE175116D28}">
      <dsp:nvSpPr>
        <dsp:cNvPr id="0" name=""/>
        <dsp:cNvSpPr/>
      </dsp:nvSpPr>
      <dsp:spPr>
        <a:xfrm>
          <a:off x="1520577" y="510572"/>
          <a:ext cx="3830270" cy="3830270"/>
        </a:xfrm>
        <a:custGeom>
          <a:avLst/>
          <a:gdLst/>
          <a:ahLst/>
          <a:cxnLst/>
          <a:rect l="0" t="0" r="0" b="0"/>
          <a:pathLst>
            <a:path>
              <a:moveTo>
                <a:pt x="2469614" y="82024"/>
              </a:moveTo>
              <a:arcTo wR="1915135" hR="1915135" stAng="17209771" swAng="21964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FB232-834B-4C89-B46C-03A2BF6860A4}">
      <dsp:nvSpPr>
        <dsp:cNvPr id="0" name=""/>
        <dsp:cNvSpPr/>
      </dsp:nvSpPr>
      <dsp:spPr>
        <a:xfrm>
          <a:off x="4410303" y="1294725"/>
          <a:ext cx="1722562" cy="1503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300" b="1" kern="1200" dirty="0" smtClean="0"/>
            <a:t>Outreach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300" kern="1200" dirty="0" err="1" smtClean="0"/>
            <a:t>Unitatea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mobil</a:t>
          </a:r>
          <a:r>
            <a:rPr lang="ro-RO" sz="2300" kern="1200" dirty="0" smtClean="0"/>
            <a:t>ă</a:t>
          </a:r>
          <a:endParaRPr lang="en-US" sz="2300" kern="1200" dirty="0"/>
        </a:p>
      </dsp:txBody>
      <dsp:txXfrm>
        <a:off x="4410303" y="1294725"/>
        <a:ext cx="1722562" cy="1503409"/>
      </dsp:txXfrm>
    </dsp:sp>
    <dsp:sp modelId="{E20BD49F-1B17-440A-84C2-CC7FCE4246BD}">
      <dsp:nvSpPr>
        <dsp:cNvPr id="0" name=""/>
        <dsp:cNvSpPr/>
      </dsp:nvSpPr>
      <dsp:spPr>
        <a:xfrm>
          <a:off x="1432553" y="722617"/>
          <a:ext cx="3830270" cy="3830270"/>
        </a:xfrm>
        <a:custGeom>
          <a:avLst/>
          <a:gdLst/>
          <a:ahLst/>
          <a:cxnLst/>
          <a:rect l="0" t="0" r="0" b="0"/>
          <a:pathLst>
            <a:path>
              <a:moveTo>
                <a:pt x="3823242" y="2079060"/>
              </a:moveTo>
              <a:arcTo wR="1915135" hR="1915135" stAng="294613" swAng="6264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3A8A7-58F0-421F-B771-5B091419D8E1}">
      <dsp:nvSpPr>
        <dsp:cNvPr id="0" name=""/>
        <dsp:cNvSpPr/>
      </dsp:nvSpPr>
      <dsp:spPr>
        <a:xfrm>
          <a:off x="3734305" y="3148158"/>
          <a:ext cx="1806118" cy="1565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GORE</a:t>
          </a:r>
          <a:r>
            <a:rPr lang="en-US" sz="2200" kern="1200" dirty="0" smtClean="0"/>
            <a:t> – </a:t>
          </a:r>
          <a:r>
            <a:rPr lang="en-US" sz="2200" kern="1200" dirty="0" err="1" smtClean="0"/>
            <a:t>Centrul</a:t>
          </a:r>
          <a:r>
            <a:rPr lang="en-US" sz="2200" kern="1200" dirty="0" smtClean="0"/>
            <a:t> V.</a:t>
          </a:r>
          <a:r>
            <a:rPr lang="ro-RO" sz="2200" kern="1200" dirty="0" smtClean="0"/>
            <a:t> </a:t>
          </a:r>
          <a:r>
            <a:rPr lang="en-US" sz="2200" kern="1200" dirty="0" smtClean="0"/>
            <a:t>Babe</a:t>
          </a:r>
          <a:r>
            <a:rPr lang="ro-RO" sz="2200" kern="1200" dirty="0" smtClean="0"/>
            <a:t>ș</a:t>
          </a:r>
          <a:endParaRPr lang="en-US" sz="2200" kern="1200" dirty="0"/>
        </a:p>
      </dsp:txBody>
      <dsp:txXfrm>
        <a:off x="3734305" y="3148158"/>
        <a:ext cx="1806118" cy="1565455"/>
      </dsp:txXfrm>
    </dsp:sp>
    <dsp:sp modelId="{BC55D0DC-289F-476C-8387-3B4223FB082E}">
      <dsp:nvSpPr>
        <dsp:cNvPr id="0" name=""/>
        <dsp:cNvSpPr/>
      </dsp:nvSpPr>
      <dsp:spPr>
        <a:xfrm>
          <a:off x="1345024" y="617380"/>
          <a:ext cx="3830270" cy="3830270"/>
        </a:xfrm>
        <a:custGeom>
          <a:avLst/>
          <a:gdLst/>
          <a:ahLst/>
          <a:cxnLst/>
          <a:rect l="0" t="0" r="0" b="0"/>
          <a:pathLst>
            <a:path>
              <a:moveTo>
                <a:pt x="2379196" y="3773196"/>
              </a:moveTo>
              <a:arcTo wR="1915135" hR="1915135" stAng="4558617" swAng="18535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3D06C-EC0D-469F-A864-65DFF7BA2A5E}">
      <dsp:nvSpPr>
        <dsp:cNvPr id="0" name=""/>
        <dsp:cNvSpPr/>
      </dsp:nvSpPr>
      <dsp:spPr>
        <a:xfrm>
          <a:off x="968967" y="3023378"/>
          <a:ext cx="1725497" cy="1654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OBOR</a:t>
          </a:r>
          <a:r>
            <a:rPr lang="en-US" sz="2200" kern="1200" dirty="0" smtClean="0"/>
            <a:t> – </a:t>
          </a:r>
          <a:r>
            <a:rPr lang="ro-RO" sz="2200" kern="1200" dirty="0" smtClean="0"/>
            <a:t>C</a:t>
          </a:r>
          <a:r>
            <a:rPr lang="en-US" sz="2200" kern="1200" dirty="0" err="1" smtClean="0"/>
            <a:t>entru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zi</a:t>
          </a:r>
          <a:r>
            <a:rPr lang="en-US" sz="2200" kern="1200" dirty="0" smtClean="0"/>
            <a:t> p</a:t>
          </a:r>
          <a:r>
            <a:rPr lang="ro-RO" sz="2200" kern="1200" dirty="0" smtClean="0"/>
            <a:t>entru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copii</a:t>
          </a:r>
          <a:endParaRPr lang="en-US" sz="2200" kern="1200" dirty="0"/>
        </a:p>
      </dsp:txBody>
      <dsp:txXfrm>
        <a:off x="968967" y="3023378"/>
        <a:ext cx="1725497" cy="1654552"/>
      </dsp:txXfrm>
    </dsp:sp>
    <dsp:sp modelId="{5E6914A6-2B8E-4172-9C89-FD486256D5BC}">
      <dsp:nvSpPr>
        <dsp:cNvPr id="0" name=""/>
        <dsp:cNvSpPr/>
      </dsp:nvSpPr>
      <dsp:spPr>
        <a:xfrm>
          <a:off x="1195617" y="426857"/>
          <a:ext cx="3830270" cy="3830270"/>
        </a:xfrm>
        <a:custGeom>
          <a:avLst/>
          <a:gdLst/>
          <a:ahLst/>
          <a:cxnLst/>
          <a:rect l="0" t="0" r="0" b="0"/>
          <a:pathLst>
            <a:path>
              <a:moveTo>
                <a:pt x="123778" y="2592472"/>
              </a:moveTo>
              <a:arcTo wR="1915135" hR="1915135" stAng="9557261" swAng="7635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BF696-6E39-473D-A70E-12B226385E6E}">
      <dsp:nvSpPr>
        <dsp:cNvPr id="0" name=""/>
        <dsp:cNvSpPr/>
      </dsp:nvSpPr>
      <dsp:spPr>
        <a:xfrm>
          <a:off x="304805" y="1207948"/>
          <a:ext cx="1903815" cy="1395870"/>
        </a:xfrm>
        <a:prstGeom prst="round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Advocacy</a:t>
          </a:r>
          <a:r>
            <a:rPr lang="en-US" sz="2200" kern="1200" dirty="0" smtClean="0"/>
            <a:t> - CCD</a:t>
          </a:r>
          <a:endParaRPr lang="en-US" sz="2200" kern="1200" dirty="0"/>
        </a:p>
      </dsp:txBody>
      <dsp:txXfrm>
        <a:off x="304805" y="1207948"/>
        <a:ext cx="1903815" cy="1395870"/>
      </dsp:txXfrm>
    </dsp:sp>
    <dsp:sp modelId="{7BDBE268-726B-4A65-A928-7D090B9A858C}">
      <dsp:nvSpPr>
        <dsp:cNvPr id="0" name=""/>
        <dsp:cNvSpPr/>
      </dsp:nvSpPr>
      <dsp:spPr>
        <a:xfrm>
          <a:off x="1020404" y="628994"/>
          <a:ext cx="3830270" cy="3830270"/>
        </a:xfrm>
        <a:custGeom>
          <a:avLst/>
          <a:gdLst/>
          <a:ahLst/>
          <a:cxnLst/>
          <a:rect l="0" t="0" r="0" b="0"/>
          <a:pathLst>
            <a:path>
              <a:moveTo>
                <a:pt x="549094" y="572869"/>
              </a:moveTo>
              <a:arcTo wR="1915135" hR="1915135" stAng="13469822" swAng="15100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0" hangingPunct="0">
              <a:defRPr sz="1200"/>
            </a:lvl1pPr>
          </a:lstStyle>
          <a:p>
            <a:fld id="{098477AB-AFD5-4907-81FD-870E28B4FC27}" type="datetimeFigureOut">
              <a:rPr lang="en-US"/>
              <a:pPr/>
              <a:t>06-Jun-18</a:t>
            </a:fld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0" hangingPunct="0">
              <a:defRPr sz="1200"/>
            </a:lvl1pPr>
          </a:lstStyle>
          <a:p>
            <a:fld id="{592F1805-D703-4DD2-9B85-D460B93F47E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634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699FD-6610-4F57-B73C-C7138819CAE0}" type="datetimeFigureOut">
              <a:rPr lang="ro-RO" smtClean="0"/>
              <a:pPr/>
              <a:t>06.06.2018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59764-BFF6-40BA-81B3-2F32E1D19161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dirty="0" smtClean="0"/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11</a:t>
            </a:fld>
            <a:endParaRPr lang="ro-R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dirty="0" smtClean="0"/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12</a:t>
            </a:fld>
            <a:endParaRPr lang="ro-R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</a:t>
            </a:r>
            <a:r>
              <a:rPr lang="en-US" b="1" dirty="0" err="1" smtClean="0"/>
              <a:t>incheere</a:t>
            </a:r>
            <a:r>
              <a:rPr lang="en-US" b="1" dirty="0" smtClean="0"/>
              <a:t>, </a:t>
            </a:r>
            <a:r>
              <a:rPr lang="en-US" b="1" dirty="0" err="1" smtClean="0"/>
              <a:t>Cateva</a:t>
            </a:r>
            <a:r>
              <a:rPr lang="en-US" b="1" dirty="0" smtClean="0"/>
              <a:t> </a:t>
            </a:r>
            <a:r>
              <a:rPr lang="en-US" b="1" dirty="0" err="1" smtClean="0"/>
              <a:t>cuvinte</a:t>
            </a:r>
            <a:r>
              <a:rPr lang="en-US" b="1" dirty="0" smtClean="0"/>
              <a:t> </a:t>
            </a:r>
            <a:r>
              <a:rPr lang="en-US" b="1" dirty="0" err="1" smtClean="0"/>
              <a:t>despre</a:t>
            </a:r>
            <a:r>
              <a:rPr lang="en-US" b="1" dirty="0" smtClean="0"/>
              <a:t> </a:t>
            </a:r>
            <a:r>
              <a:rPr lang="en-US" b="1" dirty="0" err="1" smtClean="0"/>
              <a:t>proiect</a:t>
            </a:r>
            <a:endParaRPr lang="ro-R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13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2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Grupul</a:t>
            </a:r>
            <a:r>
              <a:rPr lang="en-US" b="1" dirty="0" smtClean="0"/>
              <a:t> </a:t>
            </a:r>
            <a:r>
              <a:rPr lang="en-US" b="1" dirty="0" err="1" smtClean="0"/>
              <a:t>tinta</a:t>
            </a:r>
            <a:endParaRPr lang="ro-R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4</a:t>
            </a:fld>
            <a:endParaRPr 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5</a:t>
            </a:fld>
            <a:endParaRPr 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6</a:t>
            </a:fld>
            <a:endParaRPr 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Relatia</a:t>
            </a:r>
            <a:r>
              <a:rPr lang="en-US" dirty="0" smtClean="0"/>
              <a:t> de </a:t>
            </a:r>
            <a:r>
              <a:rPr lang="en-US" dirty="0" err="1" smtClean="0"/>
              <a:t>reciprocitate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componenta</a:t>
            </a:r>
            <a:r>
              <a:rPr lang="en-US" dirty="0" smtClean="0"/>
              <a:t> </a:t>
            </a:r>
            <a:r>
              <a:rPr lang="en-US" dirty="0" err="1" smtClean="0"/>
              <a:t>medicala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sociala</a:t>
            </a:r>
            <a:endParaRPr lang="en-US" dirty="0" smtClean="0"/>
          </a:p>
          <a:p>
            <a:r>
              <a:rPr lang="en-US" dirty="0" err="1" smtClean="0"/>
              <a:t>Experienta</a:t>
            </a:r>
            <a:r>
              <a:rPr lang="en-US" dirty="0" smtClean="0"/>
              <a:t> </a:t>
            </a:r>
            <a:r>
              <a:rPr lang="en-US" dirty="0" err="1" smtClean="0"/>
              <a:t>noastra</a:t>
            </a:r>
            <a:r>
              <a:rPr lang="en-US" dirty="0" smtClean="0"/>
              <a:t> in Babes – </a:t>
            </a:r>
            <a:r>
              <a:rPr lang="en-US" dirty="0" err="1" smtClean="0"/>
              <a:t>observam</a:t>
            </a:r>
            <a:r>
              <a:rPr lang="en-US" dirty="0" smtClean="0"/>
              <a:t> 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revin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regularitate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spital</a:t>
            </a:r>
            <a:r>
              <a:rPr lang="en-US" baseline="0" dirty="0" smtClean="0"/>
              <a:t> pentru ca in </a:t>
            </a:r>
            <a:r>
              <a:rPr lang="en-US" baseline="0" dirty="0" err="1" smtClean="0"/>
              <a:t>afara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lui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exista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suport</a:t>
            </a:r>
            <a:r>
              <a:rPr lang="en-US" baseline="0" dirty="0" smtClean="0"/>
              <a:t> social care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sustina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actul</a:t>
            </a:r>
            <a:r>
              <a:rPr lang="en-US" baseline="0" dirty="0" smtClean="0"/>
              <a:t> medical. </a:t>
            </a:r>
            <a:r>
              <a:rPr lang="en-US" baseline="0" dirty="0" err="1" smtClean="0"/>
              <a:t>Banii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cheltuiti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aiurea</a:t>
            </a:r>
            <a:r>
              <a:rPr lang="en-US" baseline="0" dirty="0" smtClean="0"/>
              <a:t>…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7</a:t>
            </a:fld>
            <a:endParaRPr lang="ro-R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Tanahashi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model:</a:t>
            </a:r>
          </a:p>
          <a:p>
            <a:pPr>
              <a:buFont typeface="Arial" pitchFamily="34" charset="0"/>
              <a:buChar char="•"/>
            </a:pP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acoperirea în funcţie de disponibilitate,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accesibilitate,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acceptabilitate,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acoperirea în funcţie de contact, </a:t>
            </a:r>
          </a:p>
          <a:p>
            <a:pPr>
              <a:buFont typeface="Arial" pitchFamily="34" charset="0"/>
              <a:buChar char="•"/>
            </a:pP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acoperirea efectivă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8</a:t>
            </a:fld>
            <a:endParaRPr lang="ro-R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Barriers in detection and diagnosis of HIV</a:t>
            </a:r>
            <a:r>
              <a:rPr lang="en-US" sz="1200" b="0" baseline="0" dirty="0" smtClean="0"/>
              <a:t> and </a:t>
            </a:r>
            <a:r>
              <a:rPr lang="en-US" sz="1200" b="0" dirty="0" smtClean="0"/>
              <a:t>hepatitis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9764-BFF6-40BA-81B3-2F32E1D19161}" type="slidenum">
              <a:rPr lang="ro-RO" smtClean="0"/>
              <a:pPr/>
              <a:t>9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3D65-131F-4893-B29F-A6FFA3D9C986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A1A6-604E-4B22-926F-CC1204D85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8A96-0160-4410-9F55-9B0C613F2D50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D46F-B09C-4F5F-96E5-D09C47D8D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F042-622A-4CA4-87B6-6B10936BE477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AFCF-49E1-4536-A9EC-D83CC6AED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6353-0696-425E-A16D-4954F3A198AB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65F7-C909-43A6-B641-CD4ACF2FC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4D8E-F2C4-48FC-8009-7875C538EB63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1706-2CD2-486A-9ADC-985F17429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D436-CCFF-466A-9B8C-CB9DD4F2CC13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27B4-BD1D-4915-A7B1-FE0540F04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05D6-5050-4B29-9127-99A9D6C541C9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26AE-C867-4496-9B0E-ABF6E6798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7766-1959-4B7E-85AC-342C689F4808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59D8-D6BD-4238-9F16-C5BB4D6A5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147B2-9088-4C5F-875B-F230157EB42A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CE92-D8A3-4EDF-98E6-87E83BCE3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9DDE-EB8B-4BC7-ADB2-AD7B8172FFB7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93E1-E279-47D8-9769-3F38178F6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49C2-E332-46DB-90FC-E38330D1EB3C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4D89-A3A9-47E8-9DC3-B6CC9E7A6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56FB50-A0EE-41EF-8166-2B7976CA18B9}" type="datetime1">
              <a:rPr lang="en-US" smtClean="0"/>
              <a:pPr>
                <a:defRPr/>
              </a:pPr>
              <a:t>06-Jun-18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47711A6-150C-425F-9D5E-0E085ED55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oan.petre@carusel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Template PPT Carusel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16096" y="728133"/>
            <a:ext cx="7612655" cy="1787315"/>
          </a:xfrm>
        </p:spPr>
        <p:txBody>
          <a:bodyPr/>
          <a:lstStyle/>
          <a:p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Provocari privind accesul persoanelor apartinand grupurilor vulnerabile la servicii socio-medicale</a:t>
            </a:r>
            <a:endParaRPr lang="en-GB" sz="1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242" y="4583162"/>
            <a:ext cx="431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Ioan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Petre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7958" y="5965448"/>
            <a:ext cx="60799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MASTERCLASS HEPATITA CRONICA C  HEPCARE EUROPE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06 Iunie 2018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3A1A6-604E-4B22-926F-CC1204D8578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85800" y="1958975"/>
            <a:ext cx="7970838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dirty="0">
              <a:solidFill>
                <a:srgbClr val="E9331B"/>
              </a:solidFill>
              <a:cs typeface="Arial" charset="0"/>
            </a:endParaRPr>
          </a:p>
          <a:p>
            <a:pPr algn="r"/>
            <a:endParaRPr lang="en-US" sz="1400" dirty="0">
              <a:solidFill>
                <a:srgbClr val="404040"/>
              </a:solidFill>
              <a:cs typeface="Arial" charset="0"/>
            </a:endParaRPr>
          </a:p>
          <a:p>
            <a:pPr algn="r"/>
            <a:endParaRPr lang="en-US" sz="1400" dirty="0">
              <a:solidFill>
                <a:srgbClr val="404040"/>
              </a:solidFill>
              <a:cs typeface="Arial" charset="0"/>
            </a:endParaRPr>
          </a:p>
          <a:p>
            <a:pPr algn="r"/>
            <a:endParaRPr lang="en-US" sz="1400" dirty="0">
              <a:solidFill>
                <a:srgbClr val="404040"/>
              </a:solidFill>
              <a:cs typeface="Arial" charset="0"/>
            </a:endParaRPr>
          </a:p>
          <a:p>
            <a:pPr algn="r"/>
            <a:endParaRPr lang="en-US" sz="1400" dirty="0">
              <a:solidFill>
                <a:srgbClr val="404040"/>
              </a:solidFill>
              <a:cs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2" name="Rectangle 17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4" name="Rectangle 19"/>
          <p:cNvSpPr>
            <a:spLocks noChangeArrowheads="1"/>
          </p:cNvSpPr>
          <p:nvPr/>
        </p:nvSpPr>
        <p:spPr bwMode="auto">
          <a:xfrm>
            <a:off x="0" y="609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5" name="Rectangle 20"/>
          <p:cNvSpPr>
            <a:spLocks noChangeArrowheads="1"/>
          </p:cNvSpPr>
          <p:nvPr/>
        </p:nvSpPr>
        <p:spPr bwMode="auto">
          <a:xfrm>
            <a:off x="0" y="680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0" y="750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8" name="Rectangle 27"/>
          <p:cNvSpPr>
            <a:spLocks noChangeArrowheads="1"/>
          </p:cNvSpPr>
          <p:nvPr/>
        </p:nvSpPr>
        <p:spPr bwMode="auto">
          <a:xfrm>
            <a:off x="368968" y="946484"/>
            <a:ext cx="8317831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Recomand</a:t>
            </a:r>
            <a:r>
              <a:rPr lang="ro-RO" sz="3200" dirty="0" smtClean="0">
                <a:solidFill>
                  <a:srgbClr val="FF0000"/>
                </a:solidFill>
                <a:cs typeface="Arial" charset="0"/>
              </a:rPr>
              <a:t>ă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ri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 algn="ctr"/>
            <a:endParaRPr lang="en-US" sz="10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en-US" sz="10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chimbarea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percep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negative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care CDI, SW, MSM, Roma o au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s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asisten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sociala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analizarea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deconstrucţia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mecanismelor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sociale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ș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discursului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public.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Theoretical model: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credinte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atitudini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intentie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comportamentcomportament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elegerea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modului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 care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determinan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sociali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influenteaz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via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declinul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ii/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accesul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limitat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servicii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Îmbunătățirea capacității profesioniștilor din domeniul medical de a lucra cu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persoane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apar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grupuri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lor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vulnerabile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(ex: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dinamica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consumului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droguri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);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Schimbul de experiență: intervențiile, obișnuite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unii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, pot fi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instrumente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valoroas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pentru alții.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(ex: intensive case management)</a:t>
            </a:r>
          </a:p>
          <a:p>
            <a:endParaRPr lang="en-US" sz="2000" dirty="0" smtClean="0"/>
          </a:p>
          <a:p>
            <a:r>
              <a:rPr lang="en-US" sz="2000" dirty="0" smtClean="0"/>
              <a:t>.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algn="ctr"/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3A1A6-604E-4B22-926F-CC1204D857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Masterclass</a:t>
            </a:r>
            <a:r>
              <a:rPr lang="en-US" dirty="0" smtClean="0"/>
              <a:t> </a:t>
            </a:r>
            <a:r>
              <a:rPr lang="en-US" dirty="0" err="1" smtClean="0"/>
              <a:t>Hepcare</a:t>
            </a:r>
            <a:r>
              <a:rPr lang="en-US" dirty="0" smtClean="0"/>
              <a:t>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64920"/>
            <a:ext cx="8229600" cy="57912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Recomandari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(ii)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7725" y="2309258"/>
            <a:ext cx="71066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	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ervicii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socio-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medicale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multidisciplinare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ș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integrate 	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proiect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ASSMB)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adic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cronic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cu 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rec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(WHO).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Apelul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vointa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nu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ndeajuns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	</a:t>
            </a:r>
            <a:r>
              <a:rPr lang="en-US" sz="2000" dirty="0" err="1" smtClean="0"/>
              <a:t>Nevoia</a:t>
            </a:r>
            <a:r>
              <a:rPr lang="en-US" sz="2000" dirty="0" smtClean="0"/>
              <a:t> de a </a:t>
            </a:r>
            <a:r>
              <a:rPr lang="en-US" sz="2000" dirty="0" err="1" smtClean="0"/>
              <a:t>documenta</a:t>
            </a:r>
            <a:r>
              <a:rPr lang="en-US" sz="2000" dirty="0" smtClean="0"/>
              <a:t> c</a:t>
            </a:r>
            <a:r>
              <a:rPr lang="ro-RO" sz="2000" dirty="0" smtClean="0"/>
              <a:t>â</a:t>
            </a:r>
            <a:r>
              <a:rPr lang="en-US" sz="2000" dirty="0" smtClean="0"/>
              <a:t>t </a:t>
            </a:r>
            <a:r>
              <a:rPr lang="en-US" sz="2000" dirty="0" err="1" smtClean="0"/>
              <a:t>mai</a:t>
            </a:r>
            <a:r>
              <a:rPr lang="en-US" sz="2000" dirty="0" smtClean="0"/>
              <a:t> exact: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	- </a:t>
            </a:r>
            <a:r>
              <a:rPr lang="en-US" sz="2000" dirty="0" err="1" smtClean="0"/>
              <a:t>impactul</a:t>
            </a:r>
            <a:r>
              <a:rPr lang="en-US" sz="2000" dirty="0" smtClean="0"/>
              <a:t> HIV/HCV/HBV/TB</a:t>
            </a:r>
            <a:r>
              <a:rPr lang="ro-RO" sz="2000" dirty="0" smtClean="0"/>
              <a:t> în rândul </a:t>
            </a:r>
            <a:r>
              <a:rPr lang="en-US" sz="2000" dirty="0" err="1" smtClean="0"/>
              <a:t>populatiei</a:t>
            </a:r>
            <a:r>
              <a:rPr lang="en-US" sz="2000" dirty="0" smtClean="0"/>
              <a:t> 	 	     	</a:t>
            </a:r>
            <a:r>
              <a:rPr lang="en-US" sz="2000" dirty="0" err="1" smtClean="0"/>
              <a:t>generale</a:t>
            </a:r>
            <a:r>
              <a:rPr lang="en-US" sz="2000" dirty="0" smtClean="0"/>
              <a:t>, </a:t>
            </a:r>
            <a:r>
              <a:rPr lang="en-US" sz="2000" dirty="0" err="1" smtClean="0"/>
              <a:t>dar</a:t>
            </a:r>
            <a:r>
              <a:rPr lang="en-US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ales in </a:t>
            </a:r>
            <a:r>
              <a:rPr lang="en-US" sz="2000" dirty="0" err="1" smtClean="0"/>
              <a:t>randul</a:t>
            </a:r>
            <a:r>
              <a:rPr lang="en-US" sz="2000" dirty="0" smtClean="0"/>
              <a:t> </a:t>
            </a:r>
            <a:r>
              <a:rPr lang="en-US" sz="2000" dirty="0" err="1" smtClean="0"/>
              <a:t>persoanelor</a:t>
            </a:r>
            <a:r>
              <a:rPr lang="en-US" sz="2000" dirty="0" smtClean="0"/>
              <a:t> 	 		  	</a:t>
            </a:r>
            <a:r>
              <a:rPr lang="en-US" sz="2000" dirty="0" err="1" smtClean="0"/>
              <a:t>apar</a:t>
            </a:r>
            <a:r>
              <a:rPr lang="ro-RO" sz="2000" dirty="0" smtClean="0"/>
              <a:t>ț</a:t>
            </a:r>
            <a:r>
              <a:rPr lang="en-US" sz="2000" dirty="0" smtClean="0"/>
              <a:t>in</a:t>
            </a:r>
            <a:r>
              <a:rPr lang="ro-RO" sz="2000" dirty="0" smtClean="0"/>
              <a:t>â</a:t>
            </a:r>
            <a:r>
              <a:rPr lang="en-US" sz="2000" dirty="0" err="1" smtClean="0"/>
              <a:t>nd</a:t>
            </a:r>
            <a:r>
              <a:rPr lang="en-US" sz="2000" dirty="0" smtClean="0"/>
              <a:t> </a:t>
            </a:r>
            <a:r>
              <a:rPr lang="en-US" sz="2000" dirty="0" err="1" smtClean="0"/>
              <a:t>grupurilor</a:t>
            </a:r>
            <a:r>
              <a:rPr lang="en-US" sz="2000" dirty="0" smtClean="0"/>
              <a:t> </a:t>
            </a:r>
            <a:r>
              <a:rPr lang="en-US" sz="2000" dirty="0" err="1" smtClean="0"/>
              <a:t>vulnerabile</a:t>
            </a:r>
            <a:r>
              <a:rPr lang="ro-RO" sz="2000" dirty="0" smtClean="0"/>
              <a:t>;</a:t>
            </a:r>
            <a:endParaRPr lang="en-US" sz="2000" dirty="0" smtClean="0"/>
          </a:p>
          <a:p>
            <a:r>
              <a:rPr lang="en-US" sz="2000" dirty="0" smtClean="0"/>
              <a:t>  	- l</a:t>
            </a:r>
            <a:r>
              <a:rPr lang="ro-RO" sz="2000" dirty="0" smtClean="0"/>
              <a:t>ipsa accesului la serviciile socio-medicale;</a:t>
            </a:r>
            <a:endParaRPr lang="en-US" sz="2000" dirty="0" smtClean="0"/>
          </a:p>
          <a:p>
            <a:r>
              <a:rPr lang="en-US" sz="2000" dirty="0" smtClean="0"/>
              <a:t>  	- r</a:t>
            </a:r>
            <a:r>
              <a:rPr lang="ro-RO" sz="2000" dirty="0" smtClean="0"/>
              <a:t>ă</a:t>
            </a:r>
            <a:r>
              <a:rPr lang="en-US" sz="2000" dirty="0" err="1" smtClean="0"/>
              <a:t>spunsul</a:t>
            </a:r>
            <a:r>
              <a:rPr lang="en-US" sz="2000" dirty="0" smtClean="0"/>
              <a:t> </a:t>
            </a:r>
            <a:r>
              <a:rPr lang="en-US" sz="2000" dirty="0" err="1" smtClean="0"/>
              <a:t>autorit</a:t>
            </a:r>
            <a:r>
              <a:rPr lang="ro-RO" sz="2000" dirty="0" smtClean="0"/>
              <a:t>ăț</a:t>
            </a:r>
            <a:r>
              <a:rPr lang="en-US" sz="2000" dirty="0" err="1" smtClean="0"/>
              <a:t>ilor</a:t>
            </a:r>
            <a:r>
              <a:rPr lang="ro-RO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insuficienta</a:t>
            </a:r>
            <a:r>
              <a:rPr lang="en-US" sz="2000" dirty="0" smtClean="0"/>
              <a:t> </a:t>
            </a:r>
            <a:r>
              <a:rPr lang="en-US" sz="2000" dirty="0" err="1" smtClean="0"/>
              <a:t>aten</a:t>
            </a:r>
            <a:r>
              <a:rPr lang="ro-RO" sz="2000" dirty="0" smtClean="0"/>
              <a:t>ț</a:t>
            </a:r>
            <a:r>
              <a:rPr lang="en-US" sz="2000" dirty="0" err="1" smtClean="0"/>
              <a:t>ie</a:t>
            </a:r>
            <a:r>
              <a:rPr lang="en-US" sz="2000" dirty="0" smtClean="0"/>
              <a:t> din </a:t>
            </a:r>
            <a:r>
              <a:rPr lang="en-US" sz="2000" dirty="0" err="1" smtClean="0"/>
              <a:t>partea</a:t>
            </a:r>
            <a:r>
              <a:rPr lang="en-US" sz="2000" dirty="0" smtClean="0"/>
              <a:t> 	 	</a:t>
            </a:r>
            <a:r>
              <a:rPr lang="en-US" sz="2000" dirty="0" err="1" smtClean="0"/>
              <a:t>factorilor</a:t>
            </a:r>
            <a:r>
              <a:rPr lang="en-US" sz="2000" dirty="0" smtClean="0"/>
              <a:t>  </a:t>
            </a:r>
            <a:r>
              <a:rPr lang="ro-RO" sz="2000" dirty="0" smtClean="0"/>
              <a:t>d</a:t>
            </a:r>
            <a:r>
              <a:rPr lang="en-US" sz="2000" dirty="0" smtClean="0"/>
              <a:t>e </a:t>
            </a:r>
            <a:r>
              <a:rPr lang="en-US" sz="2000" dirty="0" err="1" smtClean="0"/>
              <a:t>decizie</a:t>
            </a:r>
            <a:r>
              <a:rPr lang="en-US" sz="2000" dirty="0" smtClean="0"/>
              <a:t>).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64920"/>
            <a:ext cx="8229600" cy="5791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en-US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1083" y="1026705"/>
            <a:ext cx="3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What’s next?</a:t>
            </a:r>
            <a:endParaRPr lang="en-US" sz="2800" dirty="0"/>
          </a:p>
        </p:txBody>
      </p:sp>
      <p:pic>
        <p:nvPicPr>
          <p:cNvPr id="12" name="Content Placeholder 11" descr="3-Figure1-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211" y="1844040"/>
            <a:ext cx="8935452" cy="3528003"/>
          </a:xfrm>
        </p:spPr>
      </p:pic>
      <p:sp>
        <p:nvSpPr>
          <p:cNvPr id="11" name="Rectangle 10"/>
          <p:cNvSpPr/>
          <p:nvPr/>
        </p:nvSpPr>
        <p:spPr>
          <a:xfrm>
            <a:off x="6817895" y="2005264"/>
            <a:ext cx="2005264" cy="2791324"/>
          </a:xfrm>
          <a:prstGeom prst="rect">
            <a:avLst/>
          </a:prstGeom>
          <a:noFill/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275840"/>
            <a:ext cx="8229600" cy="438404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1600" dirty="0" smtClean="0"/>
          </a:p>
          <a:p>
            <a:endParaRPr lang="en-US" sz="1600" b="1" dirty="0" smtClean="0"/>
          </a:p>
          <a:p>
            <a:endParaRPr lang="en-US" sz="1600" dirty="0" smtClean="0"/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o-RO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epCare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72" y="689814"/>
            <a:ext cx="3707137" cy="35052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21891" y="1636295"/>
            <a:ext cx="4264910" cy="44597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110 </a:t>
            </a:r>
            <a:r>
              <a:rPr lang="en-US" dirty="0" err="1" smtClean="0">
                <a:solidFill>
                  <a:schemeClr val="tx1"/>
                </a:solidFill>
              </a:rPr>
              <a:t>teste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rapide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HCV </a:t>
            </a:r>
            <a:r>
              <a:rPr lang="ro-RO" dirty="0" smtClean="0">
                <a:solidFill>
                  <a:schemeClr val="tx1"/>
                </a:solidFill>
              </a:rPr>
              <a:t>făcute</a:t>
            </a:r>
            <a:r>
              <a:rPr lang="en-US" dirty="0" smtClean="0">
                <a:solidFill>
                  <a:schemeClr val="tx1"/>
                </a:solidFill>
              </a:rPr>
              <a:t> la CARUSEL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Suport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î</a:t>
            </a:r>
            <a:r>
              <a:rPr lang="en-US" dirty="0" smtClean="0">
                <a:solidFill>
                  <a:schemeClr val="tx1"/>
                </a:solidFill>
              </a:rPr>
              <a:t>n </a:t>
            </a:r>
            <a:r>
              <a:rPr lang="en-US" dirty="0" err="1" smtClean="0">
                <a:solidFill>
                  <a:schemeClr val="tx1"/>
                </a:solidFill>
              </a:rPr>
              <a:t>realizarea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sesiunilor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testare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Penitenciarul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Rahova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Agen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en-US" dirty="0" err="1" smtClean="0">
                <a:solidFill>
                  <a:schemeClr val="tx1"/>
                </a:solidFill>
              </a:rPr>
              <a:t>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Nationala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Antidrog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Centrul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CUPA.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Suport</a:t>
            </a:r>
            <a:r>
              <a:rPr lang="en-US" dirty="0" smtClean="0">
                <a:solidFill>
                  <a:schemeClr val="tx1"/>
                </a:solidFill>
              </a:rPr>
              <a:t> Workshop </a:t>
            </a:r>
            <a:r>
              <a:rPr lang="en-US" dirty="0" smtClean="0">
                <a:solidFill>
                  <a:schemeClr val="tx1"/>
                </a:solidFill>
              </a:rPr>
              <a:t>HCV;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tilizarea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Fibroscan-ului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portabil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Linkage to care (</a:t>
            </a:r>
            <a:r>
              <a:rPr lang="en-US" dirty="0" err="1" smtClean="0">
                <a:solidFill>
                  <a:schemeClr val="tx1"/>
                </a:solidFill>
              </a:rPr>
              <a:t>monitorizare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IMG_2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194" y="4264135"/>
            <a:ext cx="2667000" cy="20002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85800" y="1958975"/>
            <a:ext cx="7970838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dirty="0">
              <a:solidFill>
                <a:srgbClr val="E9331B"/>
              </a:solidFill>
              <a:cs typeface="Arial" charset="0"/>
            </a:endParaRPr>
          </a:p>
          <a:p>
            <a:pPr algn="r"/>
            <a:endParaRPr lang="en-US" sz="1400" dirty="0">
              <a:solidFill>
                <a:srgbClr val="404040"/>
              </a:solidFill>
              <a:cs typeface="Arial" charset="0"/>
            </a:endParaRPr>
          </a:p>
          <a:p>
            <a:pPr algn="r"/>
            <a:endParaRPr lang="en-US" sz="1400" dirty="0">
              <a:solidFill>
                <a:srgbClr val="404040"/>
              </a:solidFill>
              <a:cs typeface="Arial" charset="0"/>
            </a:endParaRPr>
          </a:p>
          <a:p>
            <a:pPr algn="r"/>
            <a:endParaRPr lang="en-US" sz="1400" dirty="0">
              <a:solidFill>
                <a:srgbClr val="404040"/>
              </a:solidFill>
              <a:cs typeface="Arial" charset="0"/>
            </a:endParaRPr>
          </a:p>
          <a:p>
            <a:pPr algn="r"/>
            <a:endParaRPr lang="en-US" sz="1400" dirty="0">
              <a:solidFill>
                <a:srgbClr val="404040"/>
              </a:solidFill>
              <a:cs typeface="Arial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2" name="Rectangle 17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4" name="Rectangle 19"/>
          <p:cNvSpPr>
            <a:spLocks noChangeArrowheads="1"/>
          </p:cNvSpPr>
          <p:nvPr/>
        </p:nvSpPr>
        <p:spPr bwMode="auto">
          <a:xfrm>
            <a:off x="0" y="609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5" name="Rectangle 20"/>
          <p:cNvSpPr>
            <a:spLocks noChangeArrowheads="1"/>
          </p:cNvSpPr>
          <p:nvPr/>
        </p:nvSpPr>
        <p:spPr bwMode="auto">
          <a:xfrm>
            <a:off x="0" y="680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0" y="750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28" name="Rectangle 27"/>
          <p:cNvSpPr>
            <a:spLocks noChangeArrowheads="1"/>
          </p:cNvSpPr>
          <p:nvPr/>
        </p:nvSpPr>
        <p:spPr bwMode="auto">
          <a:xfrm>
            <a:off x="1885950" y="1958976"/>
            <a:ext cx="53721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mul</a:t>
            </a:r>
            <a:r>
              <a:rPr lang="ro-RO" sz="2000" dirty="0" smtClean="0"/>
              <a:t>ţ</a:t>
            </a:r>
            <a:r>
              <a:rPr lang="en-US" sz="2000" dirty="0" err="1" smtClean="0"/>
              <a:t>umesc</a:t>
            </a:r>
            <a:r>
              <a:rPr lang="en-US" sz="2000" dirty="0" smtClean="0"/>
              <a:t> ! 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www.carusel.org 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ioan.petre@carusel.org</a:t>
            </a:r>
            <a:endParaRPr lang="en-US" sz="2000" dirty="0" smtClean="0"/>
          </a:p>
          <a:p>
            <a:pPr algn="ctr"/>
            <a:endParaRPr lang="en-US" sz="2000" dirty="0" smtClean="0">
              <a:solidFill>
                <a:srgbClr val="404040"/>
              </a:solidFill>
              <a:cs typeface="Arial" charset="0"/>
            </a:endParaRPr>
          </a:p>
          <a:p>
            <a:pPr algn="ctr"/>
            <a:endParaRPr lang="en-US" sz="2000" dirty="0" smtClean="0">
              <a:solidFill>
                <a:srgbClr val="404040"/>
              </a:solidFill>
              <a:cs typeface="Arial" charset="0"/>
            </a:endParaRPr>
          </a:p>
          <a:p>
            <a:pPr algn="ctr"/>
            <a:endParaRPr lang="en-US" dirty="0">
              <a:solidFill>
                <a:srgbClr val="404040"/>
              </a:solidFill>
              <a:cs typeface="Arial" charset="0"/>
            </a:endParaRPr>
          </a:p>
        </p:txBody>
      </p:sp>
      <p:pic>
        <p:nvPicPr>
          <p:cNvPr id="19" name="Content Placeholder 8" descr="free-emoticons-for-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9680" y="2553648"/>
            <a:ext cx="2132652" cy="2132652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3A1A6-604E-4B22-926F-CC1204D857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275840"/>
            <a:ext cx="8229600" cy="4384040"/>
          </a:xfrm>
        </p:spPr>
        <p:txBody>
          <a:bodyPr/>
          <a:lstStyle/>
          <a:p>
            <a:endParaRPr lang="en-US" sz="2000" dirty="0" smtClean="0"/>
          </a:p>
          <a:p>
            <a:endParaRPr lang="en-US" sz="1600" dirty="0" smtClean="0"/>
          </a:p>
          <a:p>
            <a:endParaRPr lang="en-US" sz="1600" b="1" dirty="0" smtClean="0"/>
          </a:p>
          <a:p>
            <a:endParaRPr lang="en-US" sz="1600" dirty="0" smtClean="0"/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o-RO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aruse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768" y="1363580"/>
            <a:ext cx="8013032" cy="47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11" y="-4812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 12"/>
          <p:cNvGraphicFramePr/>
          <p:nvPr/>
        </p:nvGraphicFramePr>
        <p:xfrm>
          <a:off x="4652211" y="1775662"/>
          <a:ext cx="3962400" cy="221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3347" y="1514052"/>
            <a:ext cx="566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Programe:</a:t>
            </a:r>
            <a:endParaRPr lang="en-US" sz="20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3999" y="1348872"/>
          <a:ext cx="6481011" cy="449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252" y="1588"/>
            <a:ext cx="930845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071297" y="1037650"/>
            <a:ext cx="736340" cy="285152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wordArtVert" rtlCol="0" anchor="t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CDI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4348042">
            <a:off x="5307454" y="1128477"/>
            <a:ext cx="724295" cy="33267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Sex Workers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8763710">
            <a:off x="3145125" y="1168705"/>
            <a:ext cx="743564" cy="303543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ROMA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21189735">
            <a:off x="1368806" y="3291868"/>
            <a:ext cx="3305324" cy="78304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Homeless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18000716">
            <a:off x="1996005" y="4389439"/>
            <a:ext cx="3393824" cy="713135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LGBTQI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814537">
            <a:off x="4291102" y="3535199"/>
            <a:ext cx="3178281" cy="721482"/>
          </a:xfrm>
          <a:prstGeom prst="ellipse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 PLHIV/HCV/TB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8719683">
            <a:off x="4886535" y="3200515"/>
            <a:ext cx="749091" cy="319902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EX </a:t>
            </a:r>
            <a:r>
              <a:rPr lang="en-US" sz="2000" b="1" dirty="0" err="1" smtClean="0">
                <a:solidFill>
                  <a:schemeClr val="tx1"/>
                </a:solidFill>
              </a:rPr>
              <a:t>detinuti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60122" y="2918266"/>
            <a:ext cx="1623075" cy="144735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CARUSEL</a:t>
            </a:r>
            <a:endParaRPr lang="en-US" sz="20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33885"/>
            <a:ext cx="8229600" cy="57887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Date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statistice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consumatori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droguri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331719"/>
            <a:ext cx="8229600" cy="4123671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b="1" dirty="0" smtClean="0"/>
          </a:p>
          <a:p>
            <a:endParaRPr lang="en-US" sz="1600" dirty="0" smtClean="0"/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o-RO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925053"/>
            <a:ext cx="8013032" cy="42030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/>
              <a:t>La </a:t>
            </a:r>
            <a:r>
              <a:rPr lang="en-US" sz="2400" b="1" dirty="0" err="1" smtClean="0"/>
              <a:t>nivel</a:t>
            </a:r>
            <a:r>
              <a:rPr lang="en-US" sz="2400" b="1" dirty="0" smtClean="0"/>
              <a:t> </a:t>
            </a:r>
            <a:r>
              <a:rPr lang="ro-RO" sz="2400" b="1" dirty="0" smtClean="0"/>
              <a:t>mondial</a:t>
            </a:r>
            <a:endParaRPr lang="en-US" sz="2400" b="1" dirty="0" smtClean="0"/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12 mil. PWID;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1.6 mil. PWID </a:t>
            </a:r>
            <a:r>
              <a:rPr lang="en-US" sz="2400" dirty="0" err="1" smtClean="0"/>
              <a:t>tr</a:t>
            </a:r>
            <a:r>
              <a:rPr lang="ro-RO" sz="2400" dirty="0" smtClean="0"/>
              <a:t>ă</a:t>
            </a:r>
            <a:r>
              <a:rPr lang="en-US" sz="2400" dirty="0" err="1" smtClean="0"/>
              <a:t>iesc</a:t>
            </a:r>
            <a:r>
              <a:rPr lang="en-US" sz="2400" dirty="0" smtClean="0"/>
              <a:t> cu HIV;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6.3 mil. PWID </a:t>
            </a:r>
            <a:r>
              <a:rPr lang="en-US" sz="2400" dirty="0" err="1" smtClean="0"/>
              <a:t>tr</a:t>
            </a:r>
            <a:r>
              <a:rPr lang="ro-RO" sz="2400" dirty="0" smtClean="0"/>
              <a:t>ă</a:t>
            </a:r>
            <a:r>
              <a:rPr lang="en-US" sz="2400" dirty="0" err="1" smtClean="0"/>
              <a:t>iesc</a:t>
            </a:r>
            <a:r>
              <a:rPr lang="en-US" sz="2400" dirty="0" smtClean="0"/>
              <a:t> cu HCV;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1.3 mil. PWID </a:t>
            </a:r>
            <a:r>
              <a:rPr lang="en-US" sz="2400" dirty="0" err="1" smtClean="0"/>
              <a:t>tr</a:t>
            </a:r>
            <a:r>
              <a:rPr lang="ro-RO" sz="2400" dirty="0" smtClean="0"/>
              <a:t>ă</a:t>
            </a:r>
            <a:r>
              <a:rPr lang="en-US" sz="2400" dirty="0" err="1" smtClean="0"/>
              <a:t>iesc</a:t>
            </a:r>
            <a:r>
              <a:rPr lang="en-US" sz="2400" dirty="0" smtClean="0"/>
              <a:t> cu </a:t>
            </a:r>
            <a:r>
              <a:rPr lang="en-US" sz="2400" dirty="0" err="1" smtClean="0"/>
              <a:t>coinfec</a:t>
            </a:r>
            <a:r>
              <a:rPr lang="ro-RO" sz="2400" dirty="0" smtClean="0"/>
              <a:t>ț</a:t>
            </a:r>
            <a:r>
              <a:rPr lang="en-US" sz="2400" dirty="0" err="1" smtClean="0"/>
              <a:t>ie</a:t>
            </a:r>
            <a:r>
              <a:rPr lang="en-US" sz="2400" dirty="0" smtClean="0"/>
              <a:t> HIV-HCV.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ro-RO" sz="2400" dirty="0" smtClean="0"/>
              <a:t>Rata</a:t>
            </a:r>
            <a:r>
              <a:rPr lang="en-US" sz="2400" dirty="0" smtClean="0"/>
              <a:t> de </a:t>
            </a:r>
            <a:r>
              <a:rPr lang="en-US" sz="2400" dirty="0" err="1" smtClean="0"/>
              <a:t>deces</a:t>
            </a:r>
            <a:r>
              <a:rPr lang="en-US" sz="2400" dirty="0" smtClean="0"/>
              <a:t> PWID</a:t>
            </a:r>
            <a:r>
              <a:rPr lang="ro-RO" sz="2400" dirty="0" smtClean="0"/>
              <a:t> pe </a:t>
            </a:r>
            <a:r>
              <a:rPr lang="en-US" sz="2400" dirty="0" smtClean="0"/>
              <a:t>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222.000 </a:t>
            </a:r>
            <a:r>
              <a:rPr lang="en-US" sz="2400" dirty="0" err="1" smtClean="0"/>
              <a:t>decese</a:t>
            </a:r>
            <a:r>
              <a:rPr lang="en-US" sz="2400" dirty="0" smtClean="0"/>
              <a:t> HCV;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60.000 </a:t>
            </a:r>
            <a:r>
              <a:rPr lang="en-US" sz="2400" dirty="0" err="1" smtClean="0"/>
              <a:t>decese</a:t>
            </a:r>
            <a:r>
              <a:rPr lang="en-US" sz="2400" dirty="0" smtClean="0"/>
              <a:t> HIV.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algn="r"/>
            <a:r>
              <a:rPr lang="ro-RO" dirty="0" smtClean="0"/>
              <a:t>Sursa</a:t>
            </a:r>
            <a:r>
              <a:rPr lang="en-US" dirty="0" smtClean="0"/>
              <a:t>: World Drug Report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Masterclass</a:t>
            </a:r>
            <a:r>
              <a:rPr lang="en-US" dirty="0" smtClean="0"/>
              <a:t> </a:t>
            </a:r>
            <a:r>
              <a:rPr lang="en-US" dirty="0" err="1" smtClean="0"/>
              <a:t>Hepcare</a:t>
            </a:r>
            <a:r>
              <a:rPr lang="en-US" dirty="0" smtClean="0"/>
              <a:t>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2691"/>
            <a:ext cx="9144000" cy="69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15827" y="1462575"/>
            <a:ext cx="3998563" cy="102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smtClean="0"/>
              <a:t>9019 CDI </a:t>
            </a:r>
            <a:r>
              <a:rPr lang="en-US" sz="2400" b="1" dirty="0" err="1" smtClean="0"/>
              <a:t>tr</a:t>
            </a:r>
            <a:r>
              <a:rPr lang="ro-RO" sz="2400" b="1" dirty="0" smtClean="0"/>
              <a:t>ă</a:t>
            </a:r>
            <a:r>
              <a:rPr lang="en-US" sz="2400" b="1" dirty="0" err="1" smtClean="0"/>
              <a:t>iesc</a:t>
            </a:r>
            <a:r>
              <a:rPr lang="en-US" sz="2400" b="1" dirty="0" smtClean="0"/>
              <a:t> </a:t>
            </a:r>
            <a:r>
              <a:rPr lang="ro-RO" sz="2400" b="1" dirty="0" smtClean="0"/>
              <a:t>î</a:t>
            </a:r>
            <a:r>
              <a:rPr lang="en-US" sz="2400" b="1" dirty="0" smtClean="0"/>
              <a:t>n </a:t>
            </a:r>
            <a:r>
              <a:rPr lang="en-US" sz="2400" b="1" dirty="0" err="1" smtClean="0"/>
              <a:t>Bucure</a:t>
            </a:r>
            <a:r>
              <a:rPr lang="ro-RO" sz="2400" b="1" dirty="0" smtClean="0"/>
              <a:t>ș</a:t>
            </a:r>
            <a:r>
              <a:rPr lang="en-US" sz="2400" b="1" dirty="0" err="1" smtClean="0"/>
              <a:t>ti</a:t>
            </a:r>
            <a:r>
              <a:rPr lang="en-US" sz="2400" b="1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6923" y="2742746"/>
            <a:ext cx="2981977" cy="13324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sz="2400" b="1" dirty="0" smtClean="0"/>
              <a:t>654 noi cazuri HIV  diagnosticate</a:t>
            </a:r>
            <a:r>
              <a:rPr lang="en-US" sz="2400" b="1" dirty="0" smtClean="0"/>
              <a:t> </a:t>
            </a:r>
            <a:r>
              <a:rPr lang="ro-RO" sz="2400" b="1" dirty="0" smtClean="0"/>
              <a:t>î</a:t>
            </a:r>
            <a:r>
              <a:rPr lang="en-US" sz="2400" b="1" dirty="0" smtClean="0"/>
              <a:t>n 2016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100 CDI (15%)</a:t>
            </a:r>
            <a:endParaRPr lang="it-IT" sz="2400" b="1" dirty="0" smtClean="0"/>
          </a:p>
          <a:p>
            <a:endParaRPr lang="en-US" b="1" dirty="0"/>
          </a:p>
        </p:txBody>
      </p:sp>
      <p:pic>
        <p:nvPicPr>
          <p:cNvPr id="12" name="Picture 2" descr="C:\Users\Student\Desktop\M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03" y="1482064"/>
            <a:ext cx="1109396" cy="188345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49672" y="2092271"/>
            <a:ext cx="52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78% </a:t>
            </a:r>
            <a:endParaRPr lang="en-US" b="1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533426" y="3564026"/>
            <a:ext cx="2594786" cy="219241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err="1" smtClean="0"/>
              <a:t>Prevalen</a:t>
            </a:r>
            <a:r>
              <a:rPr lang="ro-RO" b="1" dirty="0" smtClean="0"/>
              <a:t>ț</a:t>
            </a:r>
            <a:r>
              <a:rPr lang="en-US" b="1" dirty="0" smtClean="0"/>
              <a:t>a</a:t>
            </a:r>
            <a:r>
              <a:rPr lang="en-US" dirty="0" smtClean="0"/>
              <a:t>:</a:t>
            </a:r>
          </a:p>
          <a:p>
            <a:pPr algn="ctr">
              <a:buNone/>
            </a:pPr>
            <a:endParaRPr lang="en-US" sz="1100" dirty="0" smtClean="0"/>
          </a:p>
          <a:p>
            <a:r>
              <a:rPr lang="en-US" dirty="0" smtClean="0"/>
              <a:t> HIV  -  28,9%</a:t>
            </a:r>
          </a:p>
          <a:p>
            <a:r>
              <a:rPr lang="en-US" dirty="0" smtClean="0"/>
              <a:t> </a:t>
            </a:r>
            <a:r>
              <a:rPr lang="es-ES" dirty="0" smtClean="0"/>
              <a:t>HCV - 75,7%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HBV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10,5% 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TB/MDR TB - ???</a:t>
            </a:r>
          </a:p>
          <a:p>
            <a:endParaRPr lang="en-US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6107575" y="4449847"/>
            <a:ext cx="2633335" cy="130659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342900" marR="0" lvl="0" indent="-3429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latin typeface="+mn-lt"/>
              </a:rPr>
              <a:t>22% - Sex Workers</a:t>
            </a:r>
            <a:r>
              <a:rPr lang="ro-RO" sz="2200" dirty="0" smtClean="0">
                <a:latin typeface="+mn-lt"/>
              </a:rPr>
              <a:t> – </a:t>
            </a:r>
            <a:endParaRPr lang="en-US" sz="2200" dirty="0" smtClean="0">
              <a:latin typeface="+mn-lt"/>
            </a:endParaRPr>
          </a:p>
          <a:p>
            <a:pPr marL="342900" marR="0" lvl="0" indent="-3429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latin typeface="+mn-lt"/>
              </a:rPr>
              <a:t>20% - Homeless</a:t>
            </a:r>
          </a:p>
          <a:p>
            <a:pPr marL="342900" marR="0" lvl="0" indent="-3429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latin typeface="+mn-lt"/>
              </a:rPr>
              <a:t>64% - Roma</a:t>
            </a:r>
          </a:p>
          <a:p>
            <a:pPr marL="342900" marR="0" lvl="0" indent="-3429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latin typeface="+mn-lt"/>
              </a:rPr>
              <a:t>???   - MSM</a:t>
            </a:r>
          </a:p>
        </p:txBody>
      </p:sp>
      <p:pic>
        <p:nvPicPr>
          <p:cNvPr id="21" name="Picture 3" descr="C:\Users\Student\Desktop\Wom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213" y="1482064"/>
            <a:ext cx="1238016" cy="185531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51270" y="689811"/>
            <a:ext cx="2420019" cy="612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9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În </a:t>
            </a:r>
            <a:r>
              <a:rPr lang="en-US" sz="29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Rom</a:t>
            </a:r>
            <a:r>
              <a:rPr lang="ro-RO" sz="29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â</a:t>
            </a:r>
            <a:r>
              <a:rPr lang="en-US" sz="2900" dirty="0" err="1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nia</a:t>
            </a:r>
            <a:endParaRPr lang="en-US" sz="2900" dirty="0" smtClean="0">
              <a:solidFill>
                <a:srgbClr val="FF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0798" y="2092271"/>
            <a:ext cx="48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22%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infinite simbol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404716"/>
            <a:ext cx="8229600" cy="3949557"/>
          </a:xfrm>
        </p:spPr>
      </p:pic>
      <p:sp>
        <p:nvSpPr>
          <p:cNvPr id="11" name="TextBox 10"/>
          <p:cNvSpPr txBox="1"/>
          <p:nvPr/>
        </p:nvSpPr>
        <p:spPr>
          <a:xfrm>
            <a:off x="2342148" y="4347411"/>
            <a:ext cx="147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ro-RO" sz="2000" b="1" dirty="0" smtClean="0"/>
              <a:t>ă</a:t>
            </a:r>
            <a:r>
              <a:rPr lang="en-US" sz="2000" b="1" dirty="0" smtClean="0"/>
              <a:t>n</a:t>
            </a:r>
            <a:r>
              <a:rPr lang="ro-RO" sz="2000" b="1" dirty="0" smtClean="0"/>
              <a:t>ă</a:t>
            </a:r>
            <a:r>
              <a:rPr lang="en-US" sz="2000" b="1" dirty="0" err="1" smtClean="0"/>
              <a:t>tate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0148" y="4379495"/>
            <a:ext cx="162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ro-RO" sz="2000" b="1" dirty="0" smtClean="0"/>
              <a:t>sistență</a:t>
            </a:r>
            <a:r>
              <a:rPr lang="en-US" sz="2000" b="1" dirty="0" smtClean="0"/>
              <a:t> </a:t>
            </a:r>
            <a:r>
              <a:rPr lang="ro-RO" sz="2000" b="1" dirty="0" smtClean="0"/>
              <a:t>s</a:t>
            </a:r>
            <a:r>
              <a:rPr lang="en-US" sz="2000" b="1" dirty="0" err="1" smtClean="0"/>
              <a:t>ocial</a:t>
            </a:r>
            <a:r>
              <a:rPr lang="ro-RO" sz="2000" b="1" dirty="0" smtClean="0"/>
              <a:t>ă</a:t>
            </a:r>
            <a:endParaRPr lang="en-US" sz="2000" b="1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1261716"/>
            <a:ext cx="8229600" cy="727505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Accesul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la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servicii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de s</a:t>
            </a:r>
            <a:r>
              <a:rPr lang="ro-RO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ă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lang="ro-RO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ă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tate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o-RO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ș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asisten</a:t>
            </a:r>
            <a:r>
              <a:rPr lang="ro-RO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ță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social</a:t>
            </a:r>
            <a:r>
              <a:rPr lang="ro-RO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ă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0149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02102" y="994611"/>
            <a:ext cx="7156565" cy="1025366"/>
          </a:xfrm>
        </p:spPr>
        <p:txBody>
          <a:bodyPr/>
          <a:lstStyle/>
          <a:p>
            <a:pPr algn="l"/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Impactul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determinan</a:t>
            </a:r>
            <a:r>
              <a:rPr lang="ro-R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ț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ilor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socio-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economici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o-R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la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accesul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la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servicii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asisten</a:t>
            </a:r>
            <a:r>
              <a:rPr lang="ro-R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ță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o-R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ș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incluziune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social</a:t>
            </a:r>
            <a:r>
              <a:rPr lang="ro-RO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465221" y="2019977"/>
            <a:ext cx="8470232" cy="43808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ipsa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ad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post (homeless);</a:t>
            </a:r>
          </a:p>
          <a:p>
            <a:pPr>
              <a:spcBef>
                <a:spcPts val="0"/>
              </a:spcBef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ipsa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actelor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identitate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eliberarea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CIP se face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ultimul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domiciliu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provincie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multe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Neconcordan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ntre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ultimul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domiciliu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ș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cel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actual. (Ex: L.V);</a:t>
            </a:r>
          </a:p>
          <a:p>
            <a:pPr>
              <a:spcBef>
                <a:spcPts val="0"/>
              </a:spcBef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Obținerea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dificil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identitate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(ex: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sectorul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3) din motive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economice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 “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cre</a:t>
            </a:r>
            <a:r>
              <a:rPr lang="ro-RO" sz="2000" i="1" dirty="0" smtClean="0">
                <a:latin typeface="Arial" pitchFamily="34" charset="0"/>
                <a:cs typeface="Arial" pitchFamily="34" charset="0"/>
              </a:rPr>
              <a:t>ș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ro-RO" sz="2000" i="1" dirty="0" smtClean="0">
                <a:latin typeface="Arial" pitchFamily="34" charset="0"/>
                <a:cs typeface="Arial" pitchFamily="34" charset="0"/>
              </a:rPr>
              <a:t>umărul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persoanelor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asistate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social”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Absența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surilor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protec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ț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 DGASPC-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pentru PLWH cu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dizabilit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ăț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ersoan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aflat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anterior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penitenciar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o-RO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nalfabetism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/abandon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timpuriu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ș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colar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ificultatea de a își găsi un loc de muncă din cauza amenzilor la ANAF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/>
          </a:p>
          <a:p>
            <a:endParaRPr lang="en-US" sz="1600" dirty="0" smtClean="0"/>
          </a:p>
          <a:p>
            <a:endParaRPr lang="en-US" sz="1600" b="1" dirty="0" smtClean="0"/>
          </a:p>
          <a:p>
            <a:endParaRPr lang="en-US" sz="1600" dirty="0" smtClean="0"/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o-RO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150" y="1587"/>
            <a:ext cx="920015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73768" y="964660"/>
            <a:ext cx="6689558" cy="10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Impactul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determinan</a:t>
            </a:r>
            <a:r>
              <a:rPr lang="ro-RO" sz="2400" dirty="0" smtClean="0">
                <a:solidFill>
                  <a:srgbClr val="FF0000"/>
                </a:solidFill>
                <a:cs typeface="Arial" charset="0"/>
              </a:rPr>
              <a:t>ț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ilor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socio-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economici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o-RO" sz="2400" dirty="0" smtClean="0">
                <a:solidFill>
                  <a:srgbClr val="FF0000"/>
                </a:solidFill>
                <a:cs typeface="Arial" charset="0"/>
              </a:rPr>
              <a:t>î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n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accesul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la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servicii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de s</a:t>
            </a:r>
            <a:r>
              <a:rPr lang="ro-RO" sz="2400" dirty="0" smtClean="0">
                <a:solidFill>
                  <a:srgbClr val="FF0000"/>
                </a:solidFill>
                <a:cs typeface="Arial" charset="0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n</a:t>
            </a:r>
            <a:r>
              <a:rPr lang="ro-RO" sz="2400" dirty="0" smtClean="0">
                <a:solidFill>
                  <a:srgbClr val="FF0000"/>
                </a:solidFill>
                <a:cs typeface="Arial" charset="0"/>
              </a:rPr>
              <a:t>ă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tate</a:t>
            </a:r>
            <a:endParaRPr lang="en-US" sz="2400" dirty="0" smtClean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368969" y="2026921"/>
            <a:ext cx="8566458" cy="43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o-RO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ipsa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asigur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de s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tate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î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cazul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persoanelor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un loc de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munc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“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doar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”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cu HCV,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este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f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oarte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complicat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– 190 RON/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lun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Neînscrierea</a:t>
            </a:r>
            <a:r>
              <a:rPr kumimoji="0" lang="ro-RO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pe lista unui medic de familie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ipsa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cardului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de s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ă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tate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adeverin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ței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care înlocuiește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(15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);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o-RO" dirty="0" smtClean="0"/>
              <a:t>Sistemul de </a:t>
            </a:r>
            <a:r>
              <a:rPr lang="en-US" dirty="0" err="1" smtClean="0"/>
              <a:t>i</a:t>
            </a:r>
            <a:r>
              <a:rPr lang="ro-RO" dirty="0" smtClean="0"/>
              <a:t>ngrijire a s</a:t>
            </a:r>
            <a:r>
              <a:rPr lang="en-US" dirty="0" smtClean="0"/>
              <a:t>a</a:t>
            </a:r>
            <a:r>
              <a:rPr lang="ro-RO" dirty="0" smtClean="0"/>
              <a:t>n</a:t>
            </a:r>
            <a:r>
              <a:rPr lang="en-US" dirty="0" smtClean="0"/>
              <a:t>a</a:t>
            </a:r>
            <a:r>
              <a:rPr lang="ro-RO" dirty="0" smtClean="0"/>
              <a:t>t</a:t>
            </a:r>
            <a:r>
              <a:rPr lang="en-US" dirty="0" smtClean="0"/>
              <a:t>at</a:t>
            </a:r>
            <a:r>
              <a:rPr lang="ro-RO" dirty="0" smtClean="0"/>
              <a:t>ii este foarte greu de parcurs </a:t>
            </a:r>
            <a:r>
              <a:rPr lang="en-US" dirty="0" smtClean="0"/>
              <a:t>s</a:t>
            </a:r>
            <a:r>
              <a:rPr lang="ro-RO" dirty="0" smtClean="0"/>
              <a:t>i orientat/navigat (lipsa de cooperare </a:t>
            </a:r>
            <a:r>
              <a:rPr lang="en-US" dirty="0" smtClean="0"/>
              <a:t>in</a:t>
            </a:r>
            <a:r>
              <a:rPr lang="ro-RO" dirty="0" smtClean="0"/>
              <a:t>tre diferi</a:t>
            </a:r>
            <a:r>
              <a:rPr lang="en-US" dirty="0" err="1" smtClean="0"/>
              <a:t>ti</a:t>
            </a:r>
            <a:r>
              <a:rPr lang="ro-RO" dirty="0" smtClean="0"/>
              <a:t> furnizori de servicii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ro-RO" dirty="0" smtClean="0"/>
              <a:t>)</a:t>
            </a:r>
            <a:r>
              <a:rPr lang="en-US" dirty="0" smtClean="0"/>
              <a:t>;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Li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locurilor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 centre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tratament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substitutiv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pentru IDU;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err="1" smtClean="0"/>
              <a:t>Reticenta</a:t>
            </a:r>
            <a:r>
              <a:rPr lang="ro-RO" dirty="0" smtClean="0"/>
              <a:t> </a:t>
            </a:r>
            <a:r>
              <a:rPr lang="en-US" dirty="0" err="1" smtClean="0"/>
              <a:t>medicilor</a:t>
            </a:r>
            <a:r>
              <a:rPr lang="en-US" dirty="0" smtClean="0"/>
              <a:t> </a:t>
            </a:r>
            <a:r>
              <a:rPr lang="en-US" dirty="0" err="1" smtClean="0"/>
              <a:t>legat</a:t>
            </a:r>
            <a:r>
              <a:rPr lang="en-US" dirty="0" smtClean="0"/>
              <a:t> de</a:t>
            </a:r>
            <a:r>
              <a:rPr lang="ro-RO" dirty="0" smtClean="0"/>
              <a:t> ader</a:t>
            </a:r>
            <a:r>
              <a:rPr lang="en-US" dirty="0" err="1" smtClean="0"/>
              <a:t>enta</a:t>
            </a:r>
            <a:r>
              <a:rPr lang="ro-RO" dirty="0" smtClean="0"/>
              <a:t> scăzută</a:t>
            </a:r>
            <a:r>
              <a:rPr lang="en-US" dirty="0" smtClean="0"/>
              <a:t> in </a:t>
            </a:r>
            <a:r>
              <a:rPr lang="en-US" dirty="0" err="1" smtClean="0"/>
              <a:t>tratamentul</a:t>
            </a:r>
            <a:r>
              <a:rPr lang="en-US" dirty="0" smtClean="0"/>
              <a:t> HCV</a:t>
            </a:r>
            <a:r>
              <a:rPr lang="ro-RO" dirty="0" smtClean="0"/>
              <a:t> și de re-infectare</a:t>
            </a:r>
            <a:r>
              <a:rPr lang="en-US" dirty="0" smtClean="0"/>
              <a:t> in </a:t>
            </a:r>
            <a:r>
              <a:rPr lang="en-US" dirty="0" err="1" smtClean="0"/>
              <a:t>cazul</a:t>
            </a:r>
            <a:r>
              <a:rPr lang="en-US" dirty="0" smtClean="0"/>
              <a:t> CDI;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o-RO" dirty="0" smtClean="0"/>
              <a:t>Lipsa timpului petrecut de medici pentru ascultarea, educarea și rezolvarea </a:t>
            </a:r>
            <a:r>
              <a:rPr lang="en-US" dirty="0" err="1" smtClean="0"/>
              <a:t>nevoi</a:t>
            </a:r>
            <a:r>
              <a:rPr lang="ro-RO" dirty="0" smtClean="0"/>
              <a:t>lor pacienților - duce </a:t>
            </a:r>
            <a:r>
              <a:rPr lang="en-US" dirty="0" smtClean="0"/>
              <a:t>in </a:t>
            </a:r>
            <a:r>
              <a:rPr lang="en-US" dirty="0" err="1" smtClean="0"/>
              <a:t>timp</a:t>
            </a:r>
            <a:r>
              <a:rPr lang="en-US" dirty="0" smtClean="0"/>
              <a:t> </a:t>
            </a:r>
            <a:r>
              <a:rPr lang="ro-RO" dirty="0" smtClean="0"/>
              <a:t>la descurajarea accesării serviciilor</a:t>
            </a:r>
            <a:r>
              <a:rPr lang="en-US" dirty="0" smtClean="0"/>
              <a:t>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M</a:t>
            </a:r>
            <a:r>
              <a:rPr lang="ro-RO" dirty="0" smtClean="0"/>
              <a:t>edicii întrerup 69% din interviurile </a:t>
            </a:r>
            <a:r>
              <a:rPr lang="en-US" dirty="0" smtClean="0"/>
              <a:t>cu </a:t>
            </a:r>
            <a:r>
              <a:rPr lang="ro-RO" dirty="0" smtClean="0"/>
              <a:t>pacientul</a:t>
            </a:r>
            <a:r>
              <a:rPr lang="en-US" dirty="0" smtClean="0"/>
              <a:t> </a:t>
            </a:r>
            <a:r>
              <a:rPr lang="ro-RO" dirty="0" smtClean="0"/>
              <a:t>în decurs de 18 secunde de la începerea vorbirii de către pacient. </a:t>
            </a:r>
            <a:r>
              <a:rPr lang="ro-RO" i="1" dirty="0" smtClean="0"/>
              <a:t>(Sursa: Lee, 2000)</a:t>
            </a:r>
            <a:r>
              <a:rPr lang="en-US" i="1" dirty="0" smtClean="0"/>
              <a:t>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Stigma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discriminarea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frecvent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mentionata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bariera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600" dirty="0" smtClean="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o-RO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o-RO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F65F7-C909-43A6-B641-CD4ACF2FCD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Masterclass Hepcare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14105</TotalTime>
  <Words>935</Words>
  <Application>Microsoft Office PowerPoint</Application>
  <PresentationFormat>On-screen Show (4:3)</PresentationFormat>
  <Paragraphs>211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Provocari privind accesul persoanelor apartinand grupurilor vulnerabile la servicii socio-medicale</vt:lpstr>
      <vt:lpstr>Slide 2</vt:lpstr>
      <vt:lpstr>Slide 3</vt:lpstr>
      <vt:lpstr>Slide 4</vt:lpstr>
      <vt:lpstr>Date statistice consumatori droguri:</vt:lpstr>
      <vt:lpstr>Slide 6</vt:lpstr>
      <vt:lpstr>Accesul la servicii de sănătate și asistență socială</vt:lpstr>
      <vt:lpstr>Impactul determinanților socio-economici la accesul la servicii de asistență și incluziune socială </vt:lpstr>
      <vt:lpstr>Slide 9</vt:lpstr>
      <vt:lpstr>Slide 10</vt:lpstr>
      <vt:lpstr>Recomandari (ii)</vt:lpstr>
      <vt:lpstr>  </vt:lpstr>
      <vt:lpstr>Slide 13</vt:lpstr>
      <vt:lpstr>Slide 14</vt:lpstr>
    </vt:vector>
  </TitlesOfParts>
  <Company>Odyssey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Irish</dc:creator>
  <cp:lastModifiedBy>Ioan</cp:lastModifiedBy>
  <cp:revision>269</cp:revision>
  <dcterms:created xsi:type="dcterms:W3CDTF">2011-07-18T14:15:15Z</dcterms:created>
  <dcterms:modified xsi:type="dcterms:W3CDTF">2018-06-06T05:15:12Z</dcterms:modified>
</cp:coreProperties>
</file>